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  <p:sldMasterId id="2147483708" r:id="rId2"/>
    <p:sldMasterId id="2147483696" r:id="rId3"/>
    <p:sldMasterId id="2147483732" r:id="rId4"/>
  </p:sldMasterIdLst>
  <p:notesMasterIdLst>
    <p:notesMasterId r:id="rId53"/>
  </p:notesMasterIdLst>
  <p:handoutMasterIdLst>
    <p:handoutMasterId r:id="rId54"/>
  </p:handoutMasterIdLst>
  <p:sldIdLst>
    <p:sldId id="321" r:id="rId5"/>
    <p:sldId id="339" r:id="rId6"/>
    <p:sldId id="340" r:id="rId7"/>
    <p:sldId id="341" r:id="rId8"/>
    <p:sldId id="342" r:id="rId9"/>
    <p:sldId id="343" r:id="rId10"/>
    <p:sldId id="344" r:id="rId11"/>
    <p:sldId id="345" r:id="rId12"/>
    <p:sldId id="346" r:id="rId13"/>
    <p:sldId id="347" r:id="rId14"/>
    <p:sldId id="348" r:id="rId15"/>
    <p:sldId id="349" r:id="rId16"/>
    <p:sldId id="350" r:id="rId17"/>
    <p:sldId id="351" r:id="rId18"/>
    <p:sldId id="322" r:id="rId19"/>
    <p:sldId id="323" r:id="rId20"/>
    <p:sldId id="324" r:id="rId21"/>
    <p:sldId id="325" r:id="rId22"/>
    <p:sldId id="326" r:id="rId23"/>
    <p:sldId id="327" r:id="rId24"/>
    <p:sldId id="328" r:id="rId25"/>
    <p:sldId id="329" r:id="rId26"/>
    <p:sldId id="330" r:id="rId27"/>
    <p:sldId id="331" r:id="rId28"/>
    <p:sldId id="333" r:id="rId29"/>
    <p:sldId id="332" r:id="rId30"/>
    <p:sldId id="334" r:id="rId31"/>
    <p:sldId id="335" r:id="rId32"/>
    <p:sldId id="336" r:id="rId33"/>
    <p:sldId id="352" r:id="rId34"/>
    <p:sldId id="353" r:id="rId35"/>
    <p:sldId id="354" r:id="rId36"/>
    <p:sldId id="355" r:id="rId37"/>
    <p:sldId id="363" r:id="rId38"/>
    <p:sldId id="356" r:id="rId39"/>
    <p:sldId id="357" r:id="rId40"/>
    <p:sldId id="362" r:id="rId41"/>
    <p:sldId id="358" r:id="rId42"/>
    <p:sldId id="359" r:id="rId43"/>
    <p:sldId id="360" r:id="rId44"/>
    <p:sldId id="361" r:id="rId45"/>
    <p:sldId id="365" r:id="rId46"/>
    <p:sldId id="364" r:id="rId47"/>
    <p:sldId id="366" r:id="rId48"/>
    <p:sldId id="367" r:id="rId49"/>
    <p:sldId id="368" r:id="rId50"/>
    <p:sldId id="337" r:id="rId51"/>
    <p:sldId id="338" r:id="rId52"/>
  </p:sldIdLst>
  <p:sldSz cx="9144000" cy="6858000" type="screen4x3"/>
  <p:notesSz cx="6985000" cy="9271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0">
          <p15:clr>
            <a:srgbClr val="A4A3A4"/>
          </p15:clr>
        </p15:guide>
        <p15:guide id="2" pos="220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00"/>
    <a:srgbClr val="FFDDDD"/>
    <a:srgbClr val="FFC9C9"/>
    <a:srgbClr val="7DBF31"/>
    <a:srgbClr val="FBB91D"/>
    <a:srgbClr val="FFFFFF"/>
    <a:srgbClr val="66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37" autoAdjust="0"/>
    <p:restoredTop sz="69900" autoAdjust="0"/>
  </p:normalViewPr>
  <p:slideViewPr>
    <p:cSldViewPr snapToGrid="0" snapToObjects="1">
      <p:cViewPr varScale="1">
        <p:scale>
          <a:sx n="75" d="100"/>
          <a:sy n="75" d="100"/>
        </p:scale>
        <p:origin x="1020" y="6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10020"/>
    </p:cViewPr>
  </p:sorterViewPr>
  <p:notesViewPr>
    <p:cSldViewPr snapToGrid="0" snapToObjects="1">
      <p:cViewPr>
        <p:scale>
          <a:sx n="60" d="100"/>
          <a:sy n="60" d="100"/>
        </p:scale>
        <p:origin x="-2154" y="246"/>
      </p:cViewPr>
      <p:guideLst>
        <p:guide orient="horz" pos="2920"/>
        <p:guide pos="220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98605B-517E-447A-9D3C-2B87A2E68F12}" type="doc">
      <dgm:prSet loTypeId="urn:microsoft.com/office/officeart/2005/8/layout/radial5" loCatId="relationship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F425E611-1149-4C71-B871-0D4A8561D28A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2200" b="1" dirty="0" smtClean="0">
              <a:solidFill>
                <a:schemeClr val="bg1"/>
              </a:solidFill>
              <a:latin typeface="Arial Narrow" pitchFamily="34" charset="0"/>
            </a:rPr>
            <a:t>Experience it.</a:t>
          </a:r>
          <a:endParaRPr lang="en-US" sz="22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3151A95B-319E-4760-A891-E4B98EF8807C}" type="parTrans" cxnId="{4998B362-0122-4109-B0FB-A6B8A7E4E935}">
      <dgm:prSet/>
      <dgm:spPr/>
      <dgm:t>
        <a:bodyPr/>
        <a:lstStyle/>
        <a:p>
          <a:endParaRPr lang="en-US"/>
        </a:p>
      </dgm:t>
    </dgm:pt>
    <dgm:pt modelId="{3C0A293E-586A-404A-92A2-A7B04769C046}" type="sibTrans" cxnId="{4998B362-0122-4109-B0FB-A6B8A7E4E935}">
      <dgm:prSet/>
      <dgm:spPr/>
      <dgm:t>
        <a:bodyPr/>
        <a:lstStyle/>
        <a:p>
          <a:endParaRPr lang="en-US"/>
        </a:p>
      </dgm:t>
    </dgm:pt>
    <dgm:pt modelId="{A71A7767-7033-42FC-A088-169B83AC3EAE}">
      <dgm:prSet phldrT="[Text]" custT="1"/>
      <dgm:spPr>
        <a:solidFill>
          <a:srgbClr val="FF5050"/>
        </a:solidFill>
      </dgm:spPr>
      <dgm:t>
        <a:bodyPr/>
        <a:lstStyle/>
        <a:p>
          <a:r>
            <a:rPr lang="en-US" sz="1500" b="1" dirty="0" smtClean="0">
              <a:solidFill>
                <a:schemeClr val="bg1"/>
              </a:solidFill>
              <a:latin typeface="Arial Narrow" pitchFamily="34" charset="0"/>
            </a:rPr>
            <a:t>Internships</a:t>
          </a:r>
          <a:endParaRPr lang="en-US" sz="15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ACD21C19-5E6D-4B99-B6F4-52DCCDE03889}" type="parTrans" cxnId="{8652CBF5-EA39-4768-A74C-86C5AC28235F}">
      <dgm:prSet/>
      <dgm:spPr>
        <a:solidFill>
          <a:srgbClr val="FF5050"/>
        </a:solidFill>
      </dgm:spPr>
      <dgm:t>
        <a:bodyPr/>
        <a:lstStyle/>
        <a:p>
          <a:endParaRPr lang="en-US">
            <a:latin typeface="Arial Narrow" pitchFamily="34" charset="0"/>
          </a:endParaRPr>
        </a:p>
      </dgm:t>
    </dgm:pt>
    <dgm:pt modelId="{BC0DF986-1732-416C-8502-A170D044BE56}" type="sibTrans" cxnId="{8652CBF5-EA39-4768-A74C-86C5AC28235F}">
      <dgm:prSet/>
      <dgm:spPr/>
      <dgm:t>
        <a:bodyPr/>
        <a:lstStyle/>
        <a:p>
          <a:endParaRPr lang="en-US"/>
        </a:p>
      </dgm:t>
    </dgm:pt>
    <dgm:pt modelId="{F750579E-C603-436F-8577-170FC9021B73}">
      <dgm:prSet phldrT="[Text]" custT="1"/>
      <dgm:spPr>
        <a:solidFill>
          <a:srgbClr val="7030A0"/>
        </a:solidFill>
      </dgm:spPr>
      <dgm:t>
        <a:bodyPr/>
        <a:lstStyle/>
        <a:p>
          <a:r>
            <a:rPr lang="en-US" sz="1500" b="1" dirty="0" smtClean="0">
              <a:solidFill>
                <a:schemeClr val="bg1"/>
              </a:solidFill>
              <a:latin typeface="Arial Narrow" pitchFamily="34" charset="0"/>
            </a:rPr>
            <a:t>Job Shadowing</a:t>
          </a:r>
          <a:endParaRPr lang="en-US" sz="15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269AF8DB-B9D3-4B5B-8980-69F996744786}" type="parTrans" cxnId="{203C7DCC-F501-42C6-9149-68A4F28D1595}">
      <dgm:prSet/>
      <dgm:spPr>
        <a:solidFill>
          <a:srgbClr val="7030A0"/>
        </a:solidFill>
      </dgm:spPr>
      <dgm:t>
        <a:bodyPr/>
        <a:lstStyle/>
        <a:p>
          <a:endParaRPr lang="en-US">
            <a:latin typeface="Arial Narrow" pitchFamily="34" charset="0"/>
          </a:endParaRPr>
        </a:p>
      </dgm:t>
    </dgm:pt>
    <dgm:pt modelId="{E41A57E4-63E0-40B1-BA42-9247BBF81639}" type="sibTrans" cxnId="{203C7DCC-F501-42C6-9149-68A4F28D1595}">
      <dgm:prSet/>
      <dgm:spPr/>
      <dgm:t>
        <a:bodyPr/>
        <a:lstStyle/>
        <a:p>
          <a:endParaRPr lang="en-US"/>
        </a:p>
      </dgm:t>
    </dgm:pt>
    <dgm:pt modelId="{AA22F3E0-D9C2-4D04-8A4B-41FF429D9BBC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1500" b="1" dirty="0" smtClean="0">
              <a:solidFill>
                <a:schemeClr val="bg1"/>
              </a:solidFill>
              <a:latin typeface="Arial Narrow" pitchFamily="34" charset="0"/>
            </a:rPr>
            <a:t>Research</a:t>
          </a:r>
          <a:endParaRPr lang="en-US" sz="15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88100417-7E88-41F7-98A5-74000B183B1F}" type="parTrans" cxnId="{F1DC63C2-30AC-4272-B1BF-71C1B094939E}">
      <dgm:prSet/>
      <dgm:spPr>
        <a:solidFill>
          <a:srgbClr val="FFC000"/>
        </a:solidFill>
      </dgm:spPr>
      <dgm:t>
        <a:bodyPr/>
        <a:lstStyle/>
        <a:p>
          <a:endParaRPr lang="en-US">
            <a:latin typeface="Arial Narrow" pitchFamily="34" charset="0"/>
          </a:endParaRPr>
        </a:p>
      </dgm:t>
    </dgm:pt>
    <dgm:pt modelId="{1FF92109-36D5-4A1F-8C51-616F1DB48B70}" type="sibTrans" cxnId="{F1DC63C2-30AC-4272-B1BF-71C1B094939E}">
      <dgm:prSet/>
      <dgm:spPr/>
      <dgm:t>
        <a:bodyPr/>
        <a:lstStyle/>
        <a:p>
          <a:endParaRPr lang="en-US"/>
        </a:p>
      </dgm:t>
    </dgm:pt>
    <dgm:pt modelId="{DA784662-2BFA-47FC-9A88-F03F1FFAA7E6}">
      <dgm:prSet phldrT="[Text]" custT="1"/>
      <dgm:spPr>
        <a:solidFill>
          <a:srgbClr val="00B050"/>
        </a:solidFill>
      </dgm:spPr>
      <dgm:t>
        <a:bodyPr/>
        <a:lstStyle/>
        <a:p>
          <a:r>
            <a:rPr lang="en-US" sz="1400" b="1" dirty="0" smtClean="0">
              <a:solidFill>
                <a:schemeClr val="bg1"/>
              </a:solidFill>
              <a:latin typeface="Arial Narrow" pitchFamily="34" charset="0"/>
            </a:rPr>
            <a:t>Student Organizations</a:t>
          </a:r>
          <a:endParaRPr lang="en-US" sz="14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74DB7397-3932-4BE8-B141-9A8D99AA6434}" type="parTrans" cxnId="{784A571D-4BE2-4CCA-88D6-3C6FB5E1C5EB}">
      <dgm:prSet/>
      <dgm:spPr>
        <a:solidFill>
          <a:srgbClr val="00B050"/>
        </a:solidFill>
      </dgm:spPr>
      <dgm:t>
        <a:bodyPr/>
        <a:lstStyle/>
        <a:p>
          <a:endParaRPr lang="en-US">
            <a:latin typeface="Arial Narrow" pitchFamily="34" charset="0"/>
          </a:endParaRPr>
        </a:p>
      </dgm:t>
    </dgm:pt>
    <dgm:pt modelId="{562EA25E-70DE-44B0-8077-2027DAA5B664}" type="sibTrans" cxnId="{784A571D-4BE2-4CCA-88D6-3C6FB5E1C5EB}">
      <dgm:prSet/>
      <dgm:spPr/>
      <dgm:t>
        <a:bodyPr/>
        <a:lstStyle/>
        <a:p>
          <a:endParaRPr lang="en-US"/>
        </a:p>
      </dgm:t>
    </dgm:pt>
    <dgm:pt modelId="{A65F0D90-B0DA-4F7A-BAD2-90498559FD27}">
      <dgm:prSet custT="1"/>
      <dgm:spPr>
        <a:solidFill>
          <a:srgbClr val="FF6600"/>
        </a:solidFill>
      </dgm:spPr>
      <dgm:t>
        <a:bodyPr/>
        <a:lstStyle/>
        <a:p>
          <a:r>
            <a:rPr lang="en-US" sz="1480" b="1" dirty="0" smtClean="0">
              <a:solidFill>
                <a:schemeClr val="bg1"/>
              </a:solidFill>
              <a:latin typeface="Arial Narrow" pitchFamily="34" charset="0"/>
            </a:rPr>
            <a:t>Peer Leadership</a:t>
          </a:r>
          <a:endParaRPr lang="en-US" sz="148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9842BCF4-3A38-4642-A2F8-E9D97B782E38}" type="parTrans" cxnId="{22A060D9-E3D8-4E92-B8FB-732F0F3322D1}">
      <dgm:prSet/>
      <dgm:spPr>
        <a:solidFill>
          <a:srgbClr val="FF6600"/>
        </a:solidFill>
      </dgm:spPr>
      <dgm:t>
        <a:bodyPr/>
        <a:lstStyle/>
        <a:p>
          <a:endParaRPr lang="en-US">
            <a:latin typeface="Arial Narrow" pitchFamily="34" charset="0"/>
          </a:endParaRPr>
        </a:p>
      </dgm:t>
    </dgm:pt>
    <dgm:pt modelId="{3A6B2EE6-2BBA-433F-86BC-4D60E628BCE1}" type="sibTrans" cxnId="{22A060D9-E3D8-4E92-B8FB-732F0F3322D1}">
      <dgm:prSet/>
      <dgm:spPr/>
      <dgm:t>
        <a:bodyPr/>
        <a:lstStyle/>
        <a:p>
          <a:endParaRPr lang="en-US"/>
        </a:p>
      </dgm:t>
    </dgm:pt>
    <dgm:pt modelId="{4AE4E145-11FA-406B-A2B8-BD54415A25EF}">
      <dgm:prSet custT="1"/>
      <dgm:spPr>
        <a:solidFill>
          <a:srgbClr val="CC0000"/>
        </a:solidFill>
      </dgm:spPr>
      <dgm:t>
        <a:bodyPr/>
        <a:lstStyle/>
        <a:p>
          <a:r>
            <a:rPr lang="en-US" sz="1500" b="1" dirty="0" smtClean="0">
              <a:solidFill>
                <a:schemeClr val="bg1"/>
              </a:solidFill>
              <a:latin typeface="Arial Narrow" pitchFamily="34" charset="0"/>
            </a:rPr>
            <a:t>Volunteerism</a:t>
          </a:r>
          <a:endParaRPr lang="en-US" sz="15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77FD890F-2AEF-477A-9DDA-C9C3C06902EC}" type="parTrans" cxnId="{8A0753E5-66C0-4332-BFAC-9F77450D3233}">
      <dgm:prSet/>
      <dgm:spPr>
        <a:solidFill>
          <a:srgbClr val="CC0000"/>
        </a:solidFill>
      </dgm:spPr>
      <dgm:t>
        <a:bodyPr/>
        <a:lstStyle/>
        <a:p>
          <a:endParaRPr lang="en-US">
            <a:latin typeface="Arial Narrow" pitchFamily="34" charset="0"/>
          </a:endParaRPr>
        </a:p>
      </dgm:t>
    </dgm:pt>
    <dgm:pt modelId="{5FD1B8A2-11BF-4B0B-B9FE-EC6ACB9F46E4}" type="sibTrans" cxnId="{8A0753E5-66C0-4332-BFAC-9F77450D3233}">
      <dgm:prSet/>
      <dgm:spPr/>
      <dgm:t>
        <a:bodyPr/>
        <a:lstStyle/>
        <a:p>
          <a:endParaRPr lang="en-US"/>
        </a:p>
      </dgm:t>
    </dgm:pt>
    <dgm:pt modelId="{3BA0ADB6-E0C6-4BF6-9456-76B47CD19E77}">
      <dgm:prSet custT="1"/>
      <dgm:spPr>
        <a:solidFill>
          <a:srgbClr val="FF99FF"/>
        </a:solidFill>
      </dgm:spPr>
      <dgm:t>
        <a:bodyPr/>
        <a:lstStyle/>
        <a:p>
          <a:r>
            <a:rPr lang="en-US" sz="1500" b="1" dirty="0" smtClean="0">
              <a:solidFill>
                <a:schemeClr val="bg1"/>
              </a:solidFill>
              <a:latin typeface="Arial Narrow" pitchFamily="34" charset="0"/>
            </a:rPr>
            <a:t>Part-Time Work</a:t>
          </a:r>
          <a:endParaRPr lang="en-US" sz="15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43CA337B-7E10-4F48-A0AC-30C072DC245C}" type="parTrans" cxnId="{D4038B55-ACB9-4569-8E5C-2948FB1109EE}">
      <dgm:prSet/>
      <dgm:spPr>
        <a:solidFill>
          <a:srgbClr val="FF99FF"/>
        </a:solidFill>
      </dgm:spPr>
      <dgm:t>
        <a:bodyPr/>
        <a:lstStyle/>
        <a:p>
          <a:endParaRPr lang="en-US">
            <a:latin typeface="Arial Narrow" pitchFamily="34" charset="0"/>
          </a:endParaRPr>
        </a:p>
      </dgm:t>
    </dgm:pt>
    <dgm:pt modelId="{A1377A9C-9056-42C2-83B8-6EC1650F4CDB}" type="sibTrans" cxnId="{D4038B55-ACB9-4569-8E5C-2948FB1109EE}">
      <dgm:prSet/>
      <dgm:spPr/>
      <dgm:t>
        <a:bodyPr/>
        <a:lstStyle/>
        <a:p>
          <a:endParaRPr lang="en-US"/>
        </a:p>
      </dgm:t>
    </dgm:pt>
    <dgm:pt modelId="{A7FDA36B-7E8F-4F49-83FA-8DC8676D6272}">
      <dgm:prSet phldrT="[Text]" custT="1"/>
      <dgm:spPr>
        <a:solidFill>
          <a:srgbClr val="4BACC6"/>
        </a:solidFill>
      </dgm:spPr>
      <dgm:t>
        <a:bodyPr/>
        <a:lstStyle/>
        <a:p>
          <a:r>
            <a:rPr lang="en-US" sz="1500" b="1" dirty="0" smtClean="0">
              <a:solidFill>
                <a:schemeClr val="bg1"/>
              </a:solidFill>
              <a:latin typeface="Arial Narrow" pitchFamily="34" charset="0"/>
            </a:rPr>
            <a:t>Study Abroad</a:t>
          </a:r>
          <a:endParaRPr lang="en-US" sz="15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5D243B90-A02D-4D8C-A708-9E435E942044}" type="parTrans" cxnId="{3B1665F3-47BA-4BDD-ACCD-792EB385569D}">
      <dgm:prSet/>
      <dgm:spPr>
        <a:solidFill>
          <a:srgbClr val="4BACC6"/>
        </a:solidFill>
      </dgm:spPr>
      <dgm:t>
        <a:bodyPr/>
        <a:lstStyle/>
        <a:p>
          <a:endParaRPr lang="en-US">
            <a:latin typeface="Arial Narrow" pitchFamily="34" charset="0"/>
          </a:endParaRPr>
        </a:p>
      </dgm:t>
    </dgm:pt>
    <dgm:pt modelId="{67E01176-A318-49AF-8244-F070E82DF7F6}" type="sibTrans" cxnId="{3B1665F3-47BA-4BDD-ACCD-792EB385569D}">
      <dgm:prSet/>
      <dgm:spPr/>
      <dgm:t>
        <a:bodyPr/>
        <a:lstStyle/>
        <a:p>
          <a:endParaRPr lang="en-US"/>
        </a:p>
      </dgm:t>
    </dgm:pt>
    <dgm:pt modelId="{457F174D-433D-41ED-B8F2-98F075607C2E}">
      <dgm:prSet phldrT="[Text]" custT="1"/>
      <dgm:spPr>
        <a:solidFill>
          <a:srgbClr val="993366"/>
        </a:solidFill>
      </dgm:spPr>
      <dgm:t>
        <a:bodyPr/>
        <a:lstStyle/>
        <a:p>
          <a:r>
            <a:rPr lang="en-US" sz="1500" b="1" dirty="0" smtClean="0">
              <a:solidFill>
                <a:schemeClr val="bg1"/>
              </a:solidFill>
              <a:latin typeface="Arial Narrow" pitchFamily="34" charset="0"/>
            </a:rPr>
            <a:t>Co-ops</a:t>
          </a:r>
          <a:endParaRPr lang="en-US" sz="15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D49CB33B-8FF2-44B3-8396-E2F057458A42}" type="parTrans" cxnId="{247CAE77-7A2E-4EFE-B0BE-42CEA15B832D}">
      <dgm:prSet/>
      <dgm:spPr>
        <a:solidFill>
          <a:srgbClr val="993366"/>
        </a:solidFill>
      </dgm:spPr>
      <dgm:t>
        <a:bodyPr/>
        <a:lstStyle/>
        <a:p>
          <a:endParaRPr lang="en-US">
            <a:latin typeface="Arial Narrow" pitchFamily="34" charset="0"/>
          </a:endParaRPr>
        </a:p>
      </dgm:t>
    </dgm:pt>
    <dgm:pt modelId="{CF654622-E31B-42D7-8DF3-BE6475A0D555}" type="sibTrans" cxnId="{247CAE77-7A2E-4EFE-B0BE-42CEA15B832D}">
      <dgm:prSet/>
      <dgm:spPr/>
      <dgm:t>
        <a:bodyPr/>
        <a:lstStyle/>
        <a:p>
          <a:endParaRPr lang="en-US"/>
        </a:p>
      </dgm:t>
    </dgm:pt>
    <dgm:pt modelId="{90F75077-7A1E-48FD-AFEF-0CA94C507AA1}">
      <dgm:prSet phldrT="[Text]" custT="1"/>
      <dgm:spPr>
        <a:solidFill>
          <a:srgbClr val="0066FF"/>
        </a:solidFill>
      </dgm:spPr>
      <dgm:t>
        <a:bodyPr/>
        <a:lstStyle/>
        <a:p>
          <a:r>
            <a:rPr lang="en-US" sz="1500" b="1" dirty="0" smtClean="0">
              <a:solidFill>
                <a:schemeClr val="bg1"/>
              </a:solidFill>
              <a:latin typeface="Arial Narrow" pitchFamily="34" charset="0"/>
            </a:rPr>
            <a:t>Externships</a:t>
          </a:r>
          <a:endParaRPr lang="en-US" sz="1500" b="1" dirty="0">
            <a:solidFill>
              <a:schemeClr val="bg1"/>
            </a:solidFill>
            <a:latin typeface="Arial Narrow" pitchFamily="34" charset="0"/>
          </a:endParaRPr>
        </a:p>
      </dgm:t>
    </dgm:pt>
    <dgm:pt modelId="{A6955388-CED3-4CED-B287-3D92489972D3}" type="parTrans" cxnId="{7C1AAA6A-D86A-4D19-B58B-8A9F97BDDA4E}">
      <dgm:prSet/>
      <dgm:spPr>
        <a:solidFill>
          <a:srgbClr val="0066FF"/>
        </a:solidFill>
      </dgm:spPr>
      <dgm:t>
        <a:bodyPr/>
        <a:lstStyle/>
        <a:p>
          <a:endParaRPr lang="en-US"/>
        </a:p>
      </dgm:t>
    </dgm:pt>
    <dgm:pt modelId="{8E5A92C4-0638-4E47-9711-B46958CFB3A9}" type="sibTrans" cxnId="{7C1AAA6A-D86A-4D19-B58B-8A9F97BDDA4E}">
      <dgm:prSet/>
      <dgm:spPr/>
      <dgm:t>
        <a:bodyPr/>
        <a:lstStyle/>
        <a:p>
          <a:endParaRPr lang="en-US"/>
        </a:p>
      </dgm:t>
    </dgm:pt>
    <dgm:pt modelId="{053E898D-C379-4E1E-9628-6B7F3E3F04E3}" type="pres">
      <dgm:prSet presAssocID="{5098605B-517E-447A-9D3C-2B87A2E68F12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3ACE679-5213-40EE-B405-64AA055287B1}" type="pres">
      <dgm:prSet presAssocID="{F425E611-1149-4C71-B871-0D4A8561D28A}" presName="centerShape" presStyleLbl="node0" presStyleIdx="0" presStyleCnt="1" custScaleX="222558" custScaleY="59424" custLinFactNeighborX="891" custLinFactNeighborY="-3295"/>
      <dgm:spPr/>
      <dgm:t>
        <a:bodyPr/>
        <a:lstStyle/>
        <a:p>
          <a:endParaRPr lang="en-US"/>
        </a:p>
      </dgm:t>
    </dgm:pt>
    <dgm:pt modelId="{053B54CA-81D3-47AE-9440-1B2BA030551B}" type="pres">
      <dgm:prSet presAssocID="{ACD21C19-5E6D-4B99-B6F4-52DCCDE03889}" presName="parTrans" presStyleLbl="sibTrans2D1" presStyleIdx="0" presStyleCnt="10" custScaleX="80210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745BE0D1-22B0-433C-A700-54B518C781C3}" type="pres">
      <dgm:prSet presAssocID="{ACD21C19-5E6D-4B99-B6F4-52DCCDE03889}" presName="connectorText" presStyleLbl="sibTrans2D1" presStyleIdx="0" presStyleCnt="10"/>
      <dgm:spPr/>
      <dgm:t>
        <a:bodyPr/>
        <a:lstStyle/>
        <a:p>
          <a:endParaRPr lang="en-US"/>
        </a:p>
      </dgm:t>
    </dgm:pt>
    <dgm:pt modelId="{2CBC1178-B510-4806-A2DD-AA190A4C828D}" type="pres">
      <dgm:prSet presAssocID="{A71A7767-7033-42FC-A088-169B83AC3EAE}" presName="node" presStyleLbl="node1" presStyleIdx="0" presStyleCnt="10" custScaleX="134346" custScaleY="90907" custRadScaleRad="100136" custRadScaleInc="-23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20A2F3-7715-42B1-8F8F-8E9D306013B2}" type="pres">
      <dgm:prSet presAssocID="{269AF8DB-B9D3-4B5B-8980-69F996744786}" presName="parTrans" presStyleLbl="sibTrans2D1" presStyleIdx="1" presStyleCnt="10" custAng="21027458" custScaleX="119578" custLinFactNeighborX="24762" custLinFactNeighborY="451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8F1597A6-53A0-4DA0-A3F5-401FFCD31ED2}" type="pres">
      <dgm:prSet presAssocID="{269AF8DB-B9D3-4B5B-8980-69F996744786}" presName="connectorText" presStyleLbl="sibTrans2D1" presStyleIdx="1" presStyleCnt="10"/>
      <dgm:spPr/>
      <dgm:t>
        <a:bodyPr/>
        <a:lstStyle/>
        <a:p>
          <a:endParaRPr lang="en-US"/>
        </a:p>
      </dgm:t>
    </dgm:pt>
    <dgm:pt modelId="{DCDC1065-63B7-42FE-97D0-28924EFC2BD9}" type="pres">
      <dgm:prSet presAssocID="{F750579E-C603-436F-8577-170FC9021B73}" presName="node" presStyleLbl="node1" presStyleIdx="1" presStyleCnt="10" custScaleX="125626" custRadScaleRad="111516" custRadScaleInc="2069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6F5B5C-E9A8-4870-BBDD-4013D30E6E01}" type="pres">
      <dgm:prSet presAssocID="{A6955388-CED3-4CED-B287-3D92489972D3}" presName="parTrans" presStyleLbl="sibTrans2D1" presStyleIdx="2" presStyleCnt="10" custScaleX="91535" custScaleY="110615" custLinFactNeighborX="23129" custLinFactNeighborY="-12347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BB7B2F74-792C-4D5D-A615-8335A5E9B224}" type="pres">
      <dgm:prSet presAssocID="{A6955388-CED3-4CED-B287-3D92489972D3}" presName="connectorText" presStyleLbl="sibTrans2D1" presStyleIdx="2" presStyleCnt="10"/>
      <dgm:spPr/>
      <dgm:t>
        <a:bodyPr/>
        <a:lstStyle/>
        <a:p>
          <a:endParaRPr lang="en-US"/>
        </a:p>
      </dgm:t>
    </dgm:pt>
    <dgm:pt modelId="{3F2604DA-CAB3-44E3-85A2-7FA20152C849}" type="pres">
      <dgm:prSet presAssocID="{90F75077-7A1E-48FD-AFEF-0CA94C507AA1}" presName="node" presStyleLbl="node1" presStyleIdx="2" presStyleCnt="10" custScaleX="132979" custScaleY="87597" custRadScaleRad="102000" custRadScaleInc="-18014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1702EC-8F6E-424D-9BEC-E11D198342F8}" type="pres">
      <dgm:prSet presAssocID="{9842BCF4-3A38-4642-A2F8-E9D97B782E38}" presName="parTrans" presStyleLbl="sibTrans2D1" presStyleIdx="3" presStyleCnt="10" custAng="555033" custScaleX="78097" custScaleY="92321" custLinFactNeighborX="34455" custLinFactNeighborY="-791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99D98C23-89E3-4AD7-A98B-4B766F45633D}" type="pres">
      <dgm:prSet presAssocID="{9842BCF4-3A38-4642-A2F8-E9D97B782E38}" presName="connectorText" presStyleLbl="sibTrans2D1" presStyleIdx="3" presStyleCnt="10"/>
      <dgm:spPr/>
      <dgm:t>
        <a:bodyPr/>
        <a:lstStyle/>
        <a:p>
          <a:endParaRPr lang="en-US"/>
        </a:p>
      </dgm:t>
    </dgm:pt>
    <dgm:pt modelId="{27918A00-3DB9-4FB0-9CB3-1B34F91BFAD6}" type="pres">
      <dgm:prSet presAssocID="{A65F0D90-B0DA-4F7A-BAD2-90498559FD27}" presName="node" presStyleLbl="node1" presStyleIdx="3" presStyleCnt="10" custScaleX="129816" custRadScaleRad="108184" custRadScaleInc="1307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6BB9FA-6E1B-4495-8FC5-F3EAED69AB7E}" type="pres">
      <dgm:prSet presAssocID="{77FD890F-2AEF-477A-9DDA-C9C3C06902EC}" presName="parTrans" presStyleLbl="sibTrans2D1" presStyleIdx="4" presStyleCnt="10" custAng="518627" custScaleX="127340" custLinFactNeighborX="19497" custLinFactNeighborY="1370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E0EE667A-BC51-4004-812B-4415525FCE6B}" type="pres">
      <dgm:prSet presAssocID="{77FD890F-2AEF-477A-9DDA-C9C3C06902EC}" presName="connectorText" presStyleLbl="sibTrans2D1" presStyleIdx="4" presStyleCnt="10"/>
      <dgm:spPr/>
      <dgm:t>
        <a:bodyPr/>
        <a:lstStyle/>
        <a:p>
          <a:endParaRPr lang="en-US"/>
        </a:p>
      </dgm:t>
    </dgm:pt>
    <dgm:pt modelId="{94E1AAB1-7D70-4252-9694-20D9C35484DD}" type="pres">
      <dgm:prSet presAssocID="{4AE4E145-11FA-406B-A2B8-BD54415A25EF}" presName="node" presStyleLbl="node1" presStyleIdx="4" presStyleCnt="10" custScaleX="144707" custRadScaleRad="79412" custRadScaleInc="14996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87C2DA-BB56-4AA6-A80A-A7F9473AC617}" type="pres">
      <dgm:prSet presAssocID="{43CA337B-7E10-4F48-A0AC-30C072DC245C}" presName="parTrans" presStyleLbl="sibTrans2D1" presStyleIdx="5" presStyleCnt="10" custAng="1221597" custScaleX="117575" custLinFactNeighborX="18398" custLinFactNeighborY="8444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26D9CA28-23D0-4B33-8E02-E1FF3DC815E8}" type="pres">
      <dgm:prSet presAssocID="{43CA337B-7E10-4F48-A0AC-30C072DC245C}" presName="connectorText" presStyleLbl="sibTrans2D1" presStyleIdx="5" presStyleCnt="10"/>
      <dgm:spPr/>
      <dgm:t>
        <a:bodyPr/>
        <a:lstStyle/>
        <a:p>
          <a:endParaRPr lang="en-US"/>
        </a:p>
      </dgm:t>
    </dgm:pt>
    <dgm:pt modelId="{635F7CF5-C391-4979-9274-E35A09AE8833}" type="pres">
      <dgm:prSet presAssocID="{3BA0ADB6-E0C6-4BF6-9456-76B47CD19E77}" presName="node" presStyleLbl="node1" presStyleIdx="5" presStyleCnt="10" custScaleX="125372" custRadScaleRad="118738" custRadScaleInc="-4420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D2F921-2A7F-4052-9F11-5C783A1FE0FF}" type="pres">
      <dgm:prSet presAssocID="{88100417-7E88-41F7-98A5-74000B183B1F}" presName="parTrans" presStyleLbl="sibTrans2D1" presStyleIdx="6" presStyleCnt="10" custScaleX="96053" custLinFactNeighborX="-7548" custLinFactNeighborY="2495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BE62C7EE-F81C-480D-9808-F438AF468B1D}" type="pres">
      <dgm:prSet presAssocID="{88100417-7E88-41F7-98A5-74000B183B1F}" presName="connectorText" presStyleLbl="sibTrans2D1" presStyleIdx="6" presStyleCnt="10"/>
      <dgm:spPr/>
      <dgm:t>
        <a:bodyPr/>
        <a:lstStyle/>
        <a:p>
          <a:endParaRPr lang="en-US"/>
        </a:p>
      </dgm:t>
    </dgm:pt>
    <dgm:pt modelId="{20681A0B-C76D-40EB-B37E-624089F1FF5C}" type="pres">
      <dgm:prSet presAssocID="{AA22F3E0-D9C2-4D04-8A4B-41FF429D9BBC}" presName="node" presStyleLbl="node1" presStyleIdx="6" presStyleCnt="10" custScaleX="134963" custRadScaleRad="94603" custRadScaleInc="148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791659-02EF-4C96-BAF8-89C489C0BE74}" type="pres">
      <dgm:prSet presAssocID="{74DB7397-3932-4BE8-B141-9A8D99AA6434}" presName="parTrans" presStyleLbl="sibTrans2D1" presStyleIdx="7" presStyleCnt="10" custAng="3078434" custFlipVert="1" custFlipHor="0" custScaleX="132767" custScaleY="97652" custLinFactNeighborX="-42369" custLinFactNeighborY="-12681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A6350C6B-19D1-475A-BBA0-33488369EDA6}" type="pres">
      <dgm:prSet presAssocID="{74DB7397-3932-4BE8-B141-9A8D99AA6434}" presName="connectorText" presStyleLbl="sibTrans2D1" presStyleIdx="7" presStyleCnt="10"/>
      <dgm:spPr/>
      <dgm:t>
        <a:bodyPr/>
        <a:lstStyle/>
        <a:p>
          <a:endParaRPr lang="en-US"/>
        </a:p>
      </dgm:t>
    </dgm:pt>
    <dgm:pt modelId="{FE01AD2B-80FD-4C1F-A578-6BA030C8691B}" type="pres">
      <dgm:prSet presAssocID="{DA784662-2BFA-47FC-9A88-F03F1FFAA7E6}" presName="node" presStyleLbl="node1" presStyleIdx="7" presStyleCnt="10" custScaleX="136483" custRadScaleRad="109444" custRadScaleInc="71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3283B0-5000-4B13-A60F-0E0F8B0FF68D}" type="pres">
      <dgm:prSet presAssocID="{5D243B90-A02D-4D8C-A708-9E435E942044}" presName="parTrans" presStyleLbl="sibTrans2D1" presStyleIdx="8" presStyleCnt="10" custAng="757301" custScaleX="123398" custLinFactNeighborX="-19387" custLinFactNeighborY="-23089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DB4A745B-DC62-41FB-8A05-122DF25D046D}" type="pres">
      <dgm:prSet presAssocID="{5D243B90-A02D-4D8C-A708-9E435E942044}" presName="connectorText" presStyleLbl="sibTrans2D1" presStyleIdx="8" presStyleCnt="10"/>
      <dgm:spPr/>
      <dgm:t>
        <a:bodyPr/>
        <a:lstStyle/>
        <a:p>
          <a:endParaRPr lang="en-US"/>
        </a:p>
      </dgm:t>
    </dgm:pt>
    <dgm:pt modelId="{4E7A6658-01E0-4C74-A425-B2F17BA02B9E}" type="pres">
      <dgm:prSet presAssocID="{A7FDA36B-7E8F-4F49-83FA-8DC8676D6272}" presName="node" presStyleLbl="node1" presStyleIdx="8" presStyleCnt="10" custScaleX="127423" custRadScaleRad="111906" custRadScaleInc="-732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5E4963-3A92-4CD3-A6AB-2F1CDBB94D25}" type="pres">
      <dgm:prSet presAssocID="{D49CB33B-8FF2-44B3-8396-E2F057458A42}" presName="parTrans" presStyleLbl="sibTrans2D1" presStyleIdx="9" presStyleCnt="10" custAng="315251" custScaleX="92261" custLinFactNeighborX="-15783" custLinFactNeighborY="-15451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626BA1D8-9E6D-479B-9E7A-11FF7302C8CA}" type="pres">
      <dgm:prSet presAssocID="{D49CB33B-8FF2-44B3-8396-E2F057458A42}" presName="connectorText" presStyleLbl="sibTrans2D1" presStyleIdx="9" presStyleCnt="10"/>
      <dgm:spPr/>
      <dgm:t>
        <a:bodyPr/>
        <a:lstStyle/>
        <a:p>
          <a:endParaRPr lang="en-US"/>
        </a:p>
      </dgm:t>
    </dgm:pt>
    <dgm:pt modelId="{1627254A-A5C0-4ABB-821D-13630FB3E9DF}" type="pres">
      <dgm:prSet presAssocID="{457F174D-433D-41ED-B8F2-98F075607C2E}" presName="node" presStyleLbl="node1" presStyleIdx="9" presStyleCnt="10" custScaleX="118301" custRadScaleRad="100773" custRadScaleInc="-1893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C1A180D-6D5B-4F59-9C8D-3E2AC04E7EDB}" type="presOf" srcId="{269AF8DB-B9D3-4B5B-8980-69F996744786}" destId="{0920A2F3-7715-42B1-8F8F-8E9D306013B2}" srcOrd="0" destOrd="0" presId="urn:microsoft.com/office/officeart/2005/8/layout/radial5"/>
    <dgm:cxn modelId="{6BA33642-E899-4052-9686-54B4E9848030}" type="presOf" srcId="{9842BCF4-3A38-4642-A2F8-E9D97B782E38}" destId="{A81702EC-8F6E-424D-9BEC-E11D198342F8}" srcOrd="0" destOrd="0" presId="urn:microsoft.com/office/officeart/2005/8/layout/radial5"/>
    <dgm:cxn modelId="{C4ECE774-F407-4682-B6A9-E6B4B5E227E3}" type="presOf" srcId="{3BA0ADB6-E0C6-4BF6-9456-76B47CD19E77}" destId="{635F7CF5-C391-4979-9274-E35A09AE8833}" srcOrd="0" destOrd="0" presId="urn:microsoft.com/office/officeart/2005/8/layout/radial5"/>
    <dgm:cxn modelId="{4998B362-0122-4109-B0FB-A6B8A7E4E935}" srcId="{5098605B-517E-447A-9D3C-2B87A2E68F12}" destId="{F425E611-1149-4C71-B871-0D4A8561D28A}" srcOrd="0" destOrd="0" parTransId="{3151A95B-319E-4760-A891-E4B98EF8807C}" sibTransId="{3C0A293E-586A-404A-92A2-A7B04769C046}"/>
    <dgm:cxn modelId="{A667F329-E5CA-48CA-BA2C-CBB270F1AFBB}" type="presOf" srcId="{43CA337B-7E10-4F48-A0AC-30C072DC245C}" destId="{C587C2DA-BB56-4AA6-A80A-A7F9473AC617}" srcOrd="0" destOrd="0" presId="urn:microsoft.com/office/officeart/2005/8/layout/radial5"/>
    <dgm:cxn modelId="{75511E5C-6996-40F7-8EB9-61F0C926E7B9}" type="presOf" srcId="{A71A7767-7033-42FC-A088-169B83AC3EAE}" destId="{2CBC1178-B510-4806-A2DD-AA190A4C828D}" srcOrd="0" destOrd="0" presId="urn:microsoft.com/office/officeart/2005/8/layout/radial5"/>
    <dgm:cxn modelId="{A19EB146-81DB-49E6-B6D1-F80F49DCB0B1}" type="presOf" srcId="{ACD21C19-5E6D-4B99-B6F4-52DCCDE03889}" destId="{053B54CA-81D3-47AE-9440-1B2BA030551B}" srcOrd="0" destOrd="0" presId="urn:microsoft.com/office/officeart/2005/8/layout/radial5"/>
    <dgm:cxn modelId="{B9D51F93-FB16-4F33-B0C7-AB07A45601A5}" type="presOf" srcId="{A6955388-CED3-4CED-B287-3D92489972D3}" destId="{BB7B2F74-792C-4D5D-A615-8335A5E9B224}" srcOrd="1" destOrd="0" presId="urn:microsoft.com/office/officeart/2005/8/layout/radial5"/>
    <dgm:cxn modelId="{97DAC7D5-B98C-4FEC-8688-595907E3E819}" type="presOf" srcId="{A65F0D90-B0DA-4F7A-BAD2-90498559FD27}" destId="{27918A00-3DB9-4FB0-9CB3-1B34F91BFAD6}" srcOrd="0" destOrd="0" presId="urn:microsoft.com/office/officeart/2005/8/layout/radial5"/>
    <dgm:cxn modelId="{212771F5-33ED-428B-9853-9DD7E0309165}" type="presOf" srcId="{D49CB33B-8FF2-44B3-8396-E2F057458A42}" destId="{626BA1D8-9E6D-479B-9E7A-11FF7302C8CA}" srcOrd="1" destOrd="0" presId="urn:microsoft.com/office/officeart/2005/8/layout/radial5"/>
    <dgm:cxn modelId="{1D9F5040-A89E-41E4-A3FC-CCD2CFFF2DE1}" type="presOf" srcId="{D49CB33B-8FF2-44B3-8396-E2F057458A42}" destId="{4E5E4963-3A92-4CD3-A6AB-2F1CDBB94D25}" srcOrd="0" destOrd="0" presId="urn:microsoft.com/office/officeart/2005/8/layout/radial5"/>
    <dgm:cxn modelId="{91E5FF1B-81A0-4147-B0F7-E20616C4AC2D}" type="presOf" srcId="{74DB7397-3932-4BE8-B141-9A8D99AA6434}" destId="{A6350C6B-19D1-475A-BBA0-33488369EDA6}" srcOrd="1" destOrd="0" presId="urn:microsoft.com/office/officeart/2005/8/layout/radial5"/>
    <dgm:cxn modelId="{203C7DCC-F501-42C6-9149-68A4F28D1595}" srcId="{F425E611-1149-4C71-B871-0D4A8561D28A}" destId="{F750579E-C603-436F-8577-170FC9021B73}" srcOrd="1" destOrd="0" parTransId="{269AF8DB-B9D3-4B5B-8980-69F996744786}" sibTransId="{E41A57E4-63E0-40B1-BA42-9247BBF81639}"/>
    <dgm:cxn modelId="{30A693EC-C686-402E-9C13-11C4B7A45ADE}" type="presOf" srcId="{A7FDA36B-7E8F-4F49-83FA-8DC8676D6272}" destId="{4E7A6658-01E0-4C74-A425-B2F17BA02B9E}" srcOrd="0" destOrd="0" presId="urn:microsoft.com/office/officeart/2005/8/layout/radial5"/>
    <dgm:cxn modelId="{7C1AAA6A-D86A-4D19-B58B-8A9F97BDDA4E}" srcId="{F425E611-1149-4C71-B871-0D4A8561D28A}" destId="{90F75077-7A1E-48FD-AFEF-0CA94C507AA1}" srcOrd="2" destOrd="0" parTransId="{A6955388-CED3-4CED-B287-3D92489972D3}" sibTransId="{8E5A92C4-0638-4E47-9711-B46958CFB3A9}"/>
    <dgm:cxn modelId="{22A060D9-E3D8-4E92-B8FB-732F0F3322D1}" srcId="{F425E611-1149-4C71-B871-0D4A8561D28A}" destId="{A65F0D90-B0DA-4F7A-BAD2-90498559FD27}" srcOrd="3" destOrd="0" parTransId="{9842BCF4-3A38-4642-A2F8-E9D97B782E38}" sibTransId="{3A6B2EE6-2BBA-433F-86BC-4D60E628BCE1}"/>
    <dgm:cxn modelId="{94D2F6D3-7747-479D-BE53-22F4E0E3A555}" type="presOf" srcId="{AA22F3E0-D9C2-4D04-8A4B-41FF429D9BBC}" destId="{20681A0B-C76D-40EB-B37E-624089F1FF5C}" srcOrd="0" destOrd="0" presId="urn:microsoft.com/office/officeart/2005/8/layout/radial5"/>
    <dgm:cxn modelId="{247CAE77-7A2E-4EFE-B0BE-42CEA15B832D}" srcId="{F425E611-1149-4C71-B871-0D4A8561D28A}" destId="{457F174D-433D-41ED-B8F2-98F075607C2E}" srcOrd="9" destOrd="0" parTransId="{D49CB33B-8FF2-44B3-8396-E2F057458A42}" sibTransId="{CF654622-E31B-42D7-8DF3-BE6475A0D555}"/>
    <dgm:cxn modelId="{C4B4F5F0-3BB2-4C72-B32D-49747336195F}" type="presOf" srcId="{ACD21C19-5E6D-4B99-B6F4-52DCCDE03889}" destId="{745BE0D1-22B0-433C-A700-54B518C781C3}" srcOrd="1" destOrd="0" presId="urn:microsoft.com/office/officeart/2005/8/layout/radial5"/>
    <dgm:cxn modelId="{9186F256-935D-4BE7-AC40-DD61898C068A}" type="presOf" srcId="{88100417-7E88-41F7-98A5-74000B183B1F}" destId="{BE62C7EE-F81C-480D-9808-F438AF468B1D}" srcOrd="1" destOrd="0" presId="urn:microsoft.com/office/officeart/2005/8/layout/radial5"/>
    <dgm:cxn modelId="{3F208A63-4B9B-4A93-930F-E4ED2ADA759E}" type="presOf" srcId="{A6955388-CED3-4CED-B287-3D92489972D3}" destId="{E46F5B5C-E9A8-4870-BBDD-4013D30E6E01}" srcOrd="0" destOrd="0" presId="urn:microsoft.com/office/officeart/2005/8/layout/radial5"/>
    <dgm:cxn modelId="{5DA5911A-B5BB-4571-9E01-52EA57ADDC65}" type="presOf" srcId="{90F75077-7A1E-48FD-AFEF-0CA94C507AA1}" destId="{3F2604DA-CAB3-44E3-85A2-7FA20152C849}" srcOrd="0" destOrd="0" presId="urn:microsoft.com/office/officeart/2005/8/layout/radial5"/>
    <dgm:cxn modelId="{773B23F1-F19A-4FEE-B961-780CA4771836}" type="presOf" srcId="{5D243B90-A02D-4D8C-A708-9E435E942044}" destId="{F83283B0-5000-4B13-A60F-0E0F8B0FF68D}" srcOrd="0" destOrd="0" presId="urn:microsoft.com/office/officeart/2005/8/layout/radial5"/>
    <dgm:cxn modelId="{93BCEA66-31CB-4184-82FF-F00B822A7E4C}" type="presOf" srcId="{77FD890F-2AEF-477A-9DDA-C9C3C06902EC}" destId="{686BB9FA-6E1B-4495-8FC5-F3EAED69AB7E}" srcOrd="0" destOrd="0" presId="urn:microsoft.com/office/officeart/2005/8/layout/radial5"/>
    <dgm:cxn modelId="{75EB50CB-1878-449B-9C85-EAFB93420AAE}" type="presOf" srcId="{4AE4E145-11FA-406B-A2B8-BD54415A25EF}" destId="{94E1AAB1-7D70-4252-9694-20D9C35484DD}" srcOrd="0" destOrd="0" presId="urn:microsoft.com/office/officeart/2005/8/layout/radial5"/>
    <dgm:cxn modelId="{68D578F0-FA05-4901-B8EE-7EC94A3456BF}" type="presOf" srcId="{77FD890F-2AEF-477A-9DDA-C9C3C06902EC}" destId="{E0EE667A-BC51-4004-812B-4415525FCE6B}" srcOrd="1" destOrd="0" presId="urn:microsoft.com/office/officeart/2005/8/layout/radial5"/>
    <dgm:cxn modelId="{F74F2D00-93E0-467B-8949-2C70263B0C93}" type="presOf" srcId="{F425E611-1149-4C71-B871-0D4A8561D28A}" destId="{E3ACE679-5213-40EE-B405-64AA055287B1}" srcOrd="0" destOrd="0" presId="urn:microsoft.com/office/officeart/2005/8/layout/radial5"/>
    <dgm:cxn modelId="{3D052AB2-7D78-4C50-993D-CAC112197F16}" type="presOf" srcId="{74DB7397-3932-4BE8-B141-9A8D99AA6434}" destId="{E8791659-02EF-4C96-BAF8-89C489C0BE74}" srcOrd="0" destOrd="0" presId="urn:microsoft.com/office/officeart/2005/8/layout/radial5"/>
    <dgm:cxn modelId="{F1DC63C2-30AC-4272-B1BF-71C1B094939E}" srcId="{F425E611-1149-4C71-B871-0D4A8561D28A}" destId="{AA22F3E0-D9C2-4D04-8A4B-41FF429D9BBC}" srcOrd="6" destOrd="0" parTransId="{88100417-7E88-41F7-98A5-74000B183B1F}" sibTransId="{1FF92109-36D5-4A1F-8C51-616F1DB48B70}"/>
    <dgm:cxn modelId="{30369A88-003E-4876-9576-3908164C7DE3}" type="presOf" srcId="{DA784662-2BFA-47FC-9A88-F03F1FFAA7E6}" destId="{FE01AD2B-80FD-4C1F-A578-6BA030C8691B}" srcOrd="0" destOrd="0" presId="urn:microsoft.com/office/officeart/2005/8/layout/radial5"/>
    <dgm:cxn modelId="{2EFA3A39-4237-4FC8-832A-A76148E652F5}" type="presOf" srcId="{9842BCF4-3A38-4642-A2F8-E9D97B782E38}" destId="{99D98C23-89E3-4AD7-A98B-4B766F45633D}" srcOrd="1" destOrd="0" presId="urn:microsoft.com/office/officeart/2005/8/layout/radial5"/>
    <dgm:cxn modelId="{784A571D-4BE2-4CCA-88D6-3C6FB5E1C5EB}" srcId="{F425E611-1149-4C71-B871-0D4A8561D28A}" destId="{DA784662-2BFA-47FC-9A88-F03F1FFAA7E6}" srcOrd="7" destOrd="0" parTransId="{74DB7397-3932-4BE8-B141-9A8D99AA6434}" sibTransId="{562EA25E-70DE-44B0-8077-2027DAA5B664}"/>
    <dgm:cxn modelId="{B6B89144-105A-4749-86A1-688F43A37A08}" type="presOf" srcId="{F750579E-C603-436F-8577-170FC9021B73}" destId="{DCDC1065-63B7-42FE-97D0-28924EFC2BD9}" srcOrd="0" destOrd="0" presId="urn:microsoft.com/office/officeart/2005/8/layout/radial5"/>
    <dgm:cxn modelId="{2E46EFDD-FD7B-4F21-91A2-C7FF73F95AC3}" type="presOf" srcId="{88100417-7E88-41F7-98A5-74000B183B1F}" destId="{D4D2F921-2A7F-4052-9F11-5C783A1FE0FF}" srcOrd="0" destOrd="0" presId="urn:microsoft.com/office/officeart/2005/8/layout/radial5"/>
    <dgm:cxn modelId="{79937FBE-8E25-4BB8-BFF0-FE9B1AA0E94D}" type="presOf" srcId="{457F174D-433D-41ED-B8F2-98F075607C2E}" destId="{1627254A-A5C0-4ABB-821D-13630FB3E9DF}" srcOrd="0" destOrd="0" presId="urn:microsoft.com/office/officeart/2005/8/layout/radial5"/>
    <dgm:cxn modelId="{FC823A87-62A3-4891-AA09-A56451FFDD68}" type="presOf" srcId="{5D243B90-A02D-4D8C-A708-9E435E942044}" destId="{DB4A745B-DC62-41FB-8A05-122DF25D046D}" srcOrd="1" destOrd="0" presId="urn:microsoft.com/office/officeart/2005/8/layout/radial5"/>
    <dgm:cxn modelId="{E9930115-C24A-48AC-BC96-660311C4F2B7}" type="presOf" srcId="{43CA337B-7E10-4F48-A0AC-30C072DC245C}" destId="{26D9CA28-23D0-4B33-8E02-E1FF3DC815E8}" srcOrd="1" destOrd="0" presId="urn:microsoft.com/office/officeart/2005/8/layout/radial5"/>
    <dgm:cxn modelId="{8A0753E5-66C0-4332-BFAC-9F77450D3233}" srcId="{F425E611-1149-4C71-B871-0D4A8561D28A}" destId="{4AE4E145-11FA-406B-A2B8-BD54415A25EF}" srcOrd="4" destOrd="0" parTransId="{77FD890F-2AEF-477A-9DDA-C9C3C06902EC}" sibTransId="{5FD1B8A2-11BF-4B0B-B9FE-EC6ACB9F46E4}"/>
    <dgm:cxn modelId="{3B1665F3-47BA-4BDD-ACCD-792EB385569D}" srcId="{F425E611-1149-4C71-B871-0D4A8561D28A}" destId="{A7FDA36B-7E8F-4F49-83FA-8DC8676D6272}" srcOrd="8" destOrd="0" parTransId="{5D243B90-A02D-4D8C-A708-9E435E942044}" sibTransId="{67E01176-A318-49AF-8244-F070E82DF7F6}"/>
    <dgm:cxn modelId="{8652CBF5-EA39-4768-A74C-86C5AC28235F}" srcId="{F425E611-1149-4C71-B871-0D4A8561D28A}" destId="{A71A7767-7033-42FC-A088-169B83AC3EAE}" srcOrd="0" destOrd="0" parTransId="{ACD21C19-5E6D-4B99-B6F4-52DCCDE03889}" sibTransId="{BC0DF986-1732-416C-8502-A170D044BE56}"/>
    <dgm:cxn modelId="{38AD0A62-0231-4A96-A92E-20D60DDC33A4}" type="presOf" srcId="{269AF8DB-B9D3-4B5B-8980-69F996744786}" destId="{8F1597A6-53A0-4DA0-A3F5-401FFCD31ED2}" srcOrd="1" destOrd="0" presId="urn:microsoft.com/office/officeart/2005/8/layout/radial5"/>
    <dgm:cxn modelId="{C4803452-ADF6-436A-AE0B-E80DA7C7C49F}" type="presOf" srcId="{5098605B-517E-447A-9D3C-2B87A2E68F12}" destId="{053E898D-C379-4E1E-9628-6B7F3E3F04E3}" srcOrd="0" destOrd="0" presId="urn:microsoft.com/office/officeart/2005/8/layout/radial5"/>
    <dgm:cxn modelId="{D4038B55-ACB9-4569-8E5C-2948FB1109EE}" srcId="{F425E611-1149-4C71-B871-0D4A8561D28A}" destId="{3BA0ADB6-E0C6-4BF6-9456-76B47CD19E77}" srcOrd="5" destOrd="0" parTransId="{43CA337B-7E10-4F48-A0AC-30C072DC245C}" sibTransId="{A1377A9C-9056-42C2-83B8-6EC1650F4CDB}"/>
    <dgm:cxn modelId="{22834AFE-6FC5-4629-9689-E7D10BA4F791}" type="presParOf" srcId="{053E898D-C379-4E1E-9628-6B7F3E3F04E3}" destId="{E3ACE679-5213-40EE-B405-64AA055287B1}" srcOrd="0" destOrd="0" presId="urn:microsoft.com/office/officeart/2005/8/layout/radial5"/>
    <dgm:cxn modelId="{AF01F56F-72BA-4E80-9FF7-ECC531E0C073}" type="presParOf" srcId="{053E898D-C379-4E1E-9628-6B7F3E3F04E3}" destId="{053B54CA-81D3-47AE-9440-1B2BA030551B}" srcOrd="1" destOrd="0" presId="urn:microsoft.com/office/officeart/2005/8/layout/radial5"/>
    <dgm:cxn modelId="{6FC690A6-D7DF-4301-BB9C-3C1D6F503C23}" type="presParOf" srcId="{053B54CA-81D3-47AE-9440-1B2BA030551B}" destId="{745BE0D1-22B0-433C-A700-54B518C781C3}" srcOrd="0" destOrd="0" presId="urn:microsoft.com/office/officeart/2005/8/layout/radial5"/>
    <dgm:cxn modelId="{260DB048-7A74-4103-B04D-106D90F4F2D3}" type="presParOf" srcId="{053E898D-C379-4E1E-9628-6B7F3E3F04E3}" destId="{2CBC1178-B510-4806-A2DD-AA190A4C828D}" srcOrd="2" destOrd="0" presId="urn:microsoft.com/office/officeart/2005/8/layout/radial5"/>
    <dgm:cxn modelId="{D6BE0450-604D-4E85-895A-9154DD3849D9}" type="presParOf" srcId="{053E898D-C379-4E1E-9628-6B7F3E3F04E3}" destId="{0920A2F3-7715-42B1-8F8F-8E9D306013B2}" srcOrd="3" destOrd="0" presId="urn:microsoft.com/office/officeart/2005/8/layout/radial5"/>
    <dgm:cxn modelId="{80844D06-9231-493A-A0C2-C5C04A3AE0BF}" type="presParOf" srcId="{0920A2F3-7715-42B1-8F8F-8E9D306013B2}" destId="{8F1597A6-53A0-4DA0-A3F5-401FFCD31ED2}" srcOrd="0" destOrd="0" presId="urn:microsoft.com/office/officeart/2005/8/layout/radial5"/>
    <dgm:cxn modelId="{6CE23213-0585-45F7-BE3A-155412212371}" type="presParOf" srcId="{053E898D-C379-4E1E-9628-6B7F3E3F04E3}" destId="{DCDC1065-63B7-42FE-97D0-28924EFC2BD9}" srcOrd="4" destOrd="0" presId="urn:microsoft.com/office/officeart/2005/8/layout/radial5"/>
    <dgm:cxn modelId="{307E1F6C-8046-42BC-A165-4F3745AE54DC}" type="presParOf" srcId="{053E898D-C379-4E1E-9628-6B7F3E3F04E3}" destId="{E46F5B5C-E9A8-4870-BBDD-4013D30E6E01}" srcOrd="5" destOrd="0" presId="urn:microsoft.com/office/officeart/2005/8/layout/radial5"/>
    <dgm:cxn modelId="{C4937B8C-E2AA-4C3F-8522-C1DC2E0CB6D6}" type="presParOf" srcId="{E46F5B5C-E9A8-4870-BBDD-4013D30E6E01}" destId="{BB7B2F74-792C-4D5D-A615-8335A5E9B224}" srcOrd="0" destOrd="0" presId="urn:microsoft.com/office/officeart/2005/8/layout/radial5"/>
    <dgm:cxn modelId="{53D830C4-5931-42B4-A65A-4A88C7073992}" type="presParOf" srcId="{053E898D-C379-4E1E-9628-6B7F3E3F04E3}" destId="{3F2604DA-CAB3-44E3-85A2-7FA20152C849}" srcOrd="6" destOrd="0" presId="urn:microsoft.com/office/officeart/2005/8/layout/radial5"/>
    <dgm:cxn modelId="{44B8FCB5-EAD5-4914-995F-331707015C24}" type="presParOf" srcId="{053E898D-C379-4E1E-9628-6B7F3E3F04E3}" destId="{A81702EC-8F6E-424D-9BEC-E11D198342F8}" srcOrd="7" destOrd="0" presId="urn:microsoft.com/office/officeart/2005/8/layout/radial5"/>
    <dgm:cxn modelId="{262AA8EB-DC29-433D-A66F-9A3295389CD1}" type="presParOf" srcId="{A81702EC-8F6E-424D-9BEC-E11D198342F8}" destId="{99D98C23-89E3-4AD7-A98B-4B766F45633D}" srcOrd="0" destOrd="0" presId="urn:microsoft.com/office/officeart/2005/8/layout/radial5"/>
    <dgm:cxn modelId="{E608DA23-0B92-4051-B5EF-CD0B79BB58CD}" type="presParOf" srcId="{053E898D-C379-4E1E-9628-6B7F3E3F04E3}" destId="{27918A00-3DB9-4FB0-9CB3-1B34F91BFAD6}" srcOrd="8" destOrd="0" presId="urn:microsoft.com/office/officeart/2005/8/layout/radial5"/>
    <dgm:cxn modelId="{826DD314-AB1C-464E-80CB-E8269143C99C}" type="presParOf" srcId="{053E898D-C379-4E1E-9628-6B7F3E3F04E3}" destId="{686BB9FA-6E1B-4495-8FC5-F3EAED69AB7E}" srcOrd="9" destOrd="0" presId="urn:microsoft.com/office/officeart/2005/8/layout/radial5"/>
    <dgm:cxn modelId="{D182F352-1402-4771-8ED8-C60AF85769B7}" type="presParOf" srcId="{686BB9FA-6E1B-4495-8FC5-F3EAED69AB7E}" destId="{E0EE667A-BC51-4004-812B-4415525FCE6B}" srcOrd="0" destOrd="0" presId="urn:microsoft.com/office/officeart/2005/8/layout/radial5"/>
    <dgm:cxn modelId="{DE1B6B0E-22E9-4C88-85D2-6BDF389480F7}" type="presParOf" srcId="{053E898D-C379-4E1E-9628-6B7F3E3F04E3}" destId="{94E1AAB1-7D70-4252-9694-20D9C35484DD}" srcOrd="10" destOrd="0" presId="urn:microsoft.com/office/officeart/2005/8/layout/radial5"/>
    <dgm:cxn modelId="{69FDDA8A-6072-459C-AEF9-8C6030247178}" type="presParOf" srcId="{053E898D-C379-4E1E-9628-6B7F3E3F04E3}" destId="{C587C2DA-BB56-4AA6-A80A-A7F9473AC617}" srcOrd="11" destOrd="0" presId="urn:microsoft.com/office/officeart/2005/8/layout/radial5"/>
    <dgm:cxn modelId="{5EB75F20-C0BB-41E1-A11D-488674054FA1}" type="presParOf" srcId="{C587C2DA-BB56-4AA6-A80A-A7F9473AC617}" destId="{26D9CA28-23D0-4B33-8E02-E1FF3DC815E8}" srcOrd="0" destOrd="0" presId="urn:microsoft.com/office/officeart/2005/8/layout/radial5"/>
    <dgm:cxn modelId="{C1588DC4-0697-4051-880E-A9D506C4A23B}" type="presParOf" srcId="{053E898D-C379-4E1E-9628-6B7F3E3F04E3}" destId="{635F7CF5-C391-4979-9274-E35A09AE8833}" srcOrd="12" destOrd="0" presId="urn:microsoft.com/office/officeart/2005/8/layout/radial5"/>
    <dgm:cxn modelId="{55C76468-AFCA-44AF-8F59-84CE4852BE6F}" type="presParOf" srcId="{053E898D-C379-4E1E-9628-6B7F3E3F04E3}" destId="{D4D2F921-2A7F-4052-9F11-5C783A1FE0FF}" srcOrd="13" destOrd="0" presId="urn:microsoft.com/office/officeart/2005/8/layout/radial5"/>
    <dgm:cxn modelId="{FA284C9E-ECB7-4BB2-B2F5-691D5347223A}" type="presParOf" srcId="{D4D2F921-2A7F-4052-9F11-5C783A1FE0FF}" destId="{BE62C7EE-F81C-480D-9808-F438AF468B1D}" srcOrd="0" destOrd="0" presId="urn:microsoft.com/office/officeart/2005/8/layout/radial5"/>
    <dgm:cxn modelId="{85D48919-87D0-447A-BA70-D2435FDAC5D4}" type="presParOf" srcId="{053E898D-C379-4E1E-9628-6B7F3E3F04E3}" destId="{20681A0B-C76D-40EB-B37E-624089F1FF5C}" srcOrd="14" destOrd="0" presId="urn:microsoft.com/office/officeart/2005/8/layout/radial5"/>
    <dgm:cxn modelId="{69E64C67-6530-4527-B400-2A2090C44B06}" type="presParOf" srcId="{053E898D-C379-4E1E-9628-6B7F3E3F04E3}" destId="{E8791659-02EF-4C96-BAF8-89C489C0BE74}" srcOrd="15" destOrd="0" presId="urn:microsoft.com/office/officeart/2005/8/layout/radial5"/>
    <dgm:cxn modelId="{4AEFC5DB-60BF-4085-A52A-B21A3E71B24F}" type="presParOf" srcId="{E8791659-02EF-4C96-BAF8-89C489C0BE74}" destId="{A6350C6B-19D1-475A-BBA0-33488369EDA6}" srcOrd="0" destOrd="0" presId="urn:microsoft.com/office/officeart/2005/8/layout/radial5"/>
    <dgm:cxn modelId="{873AA2AC-97EB-4ED6-A9CA-B0B07BB529B1}" type="presParOf" srcId="{053E898D-C379-4E1E-9628-6B7F3E3F04E3}" destId="{FE01AD2B-80FD-4C1F-A578-6BA030C8691B}" srcOrd="16" destOrd="0" presId="urn:microsoft.com/office/officeart/2005/8/layout/radial5"/>
    <dgm:cxn modelId="{6FCED008-194F-4D84-B9BF-6C1431A0CA36}" type="presParOf" srcId="{053E898D-C379-4E1E-9628-6B7F3E3F04E3}" destId="{F83283B0-5000-4B13-A60F-0E0F8B0FF68D}" srcOrd="17" destOrd="0" presId="urn:microsoft.com/office/officeart/2005/8/layout/radial5"/>
    <dgm:cxn modelId="{5B7AF3E5-579D-4C50-A174-21D7662EC2D5}" type="presParOf" srcId="{F83283B0-5000-4B13-A60F-0E0F8B0FF68D}" destId="{DB4A745B-DC62-41FB-8A05-122DF25D046D}" srcOrd="0" destOrd="0" presId="urn:microsoft.com/office/officeart/2005/8/layout/radial5"/>
    <dgm:cxn modelId="{53D1F9B5-BEB7-4E54-9364-C3082E8B85D2}" type="presParOf" srcId="{053E898D-C379-4E1E-9628-6B7F3E3F04E3}" destId="{4E7A6658-01E0-4C74-A425-B2F17BA02B9E}" srcOrd="18" destOrd="0" presId="urn:microsoft.com/office/officeart/2005/8/layout/radial5"/>
    <dgm:cxn modelId="{24374903-7073-4D26-B1AF-06BB05DE8812}" type="presParOf" srcId="{053E898D-C379-4E1E-9628-6B7F3E3F04E3}" destId="{4E5E4963-3A92-4CD3-A6AB-2F1CDBB94D25}" srcOrd="19" destOrd="0" presId="urn:microsoft.com/office/officeart/2005/8/layout/radial5"/>
    <dgm:cxn modelId="{9BEDE3CA-07BD-4627-BF11-48DD86194753}" type="presParOf" srcId="{4E5E4963-3A92-4CD3-A6AB-2F1CDBB94D25}" destId="{626BA1D8-9E6D-479B-9E7A-11FF7302C8CA}" srcOrd="0" destOrd="0" presId="urn:microsoft.com/office/officeart/2005/8/layout/radial5"/>
    <dgm:cxn modelId="{4EDDBA1C-5600-42A0-BE65-EB0372AA6048}" type="presParOf" srcId="{053E898D-C379-4E1E-9628-6B7F3E3F04E3}" destId="{1627254A-A5C0-4ABB-821D-13630FB3E9DF}" srcOrd="2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ACE679-5213-40EE-B405-64AA055287B1}">
      <dsp:nvSpPr>
        <dsp:cNvPr id="0" name=""/>
        <dsp:cNvSpPr/>
      </dsp:nvSpPr>
      <dsp:spPr>
        <a:xfrm>
          <a:off x="2852284" y="2283122"/>
          <a:ext cx="2547984" cy="680323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Arial Narrow" pitchFamily="34" charset="0"/>
            </a:rPr>
            <a:t>Experience it.</a:t>
          </a:r>
          <a:endParaRPr lang="en-US" sz="22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3225428" y="2382753"/>
        <a:ext cx="1801696" cy="481061"/>
      </dsp:txXfrm>
    </dsp:sp>
    <dsp:sp modelId="{053B54CA-81D3-47AE-9440-1B2BA030551B}">
      <dsp:nvSpPr>
        <dsp:cNvPr id="0" name=""/>
        <dsp:cNvSpPr/>
      </dsp:nvSpPr>
      <dsp:spPr>
        <a:xfrm rot="16107631">
          <a:off x="3827736" y="1433421"/>
          <a:ext cx="545365" cy="455483"/>
        </a:xfrm>
        <a:prstGeom prst="leftRightArrow">
          <a:avLst/>
        </a:prstGeom>
        <a:solidFill>
          <a:srgbClr val="FF5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>
            <a:latin typeface="Arial Narrow" pitchFamily="34" charset="0"/>
          </a:endParaRPr>
        </a:p>
      </dsp:txBody>
      <dsp:txXfrm rot="10800000">
        <a:off x="3897894" y="1592816"/>
        <a:ext cx="408720" cy="273289"/>
      </dsp:txXfrm>
    </dsp:sp>
    <dsp:sp modelId="{2CBC1178-B510-4806-A2DD-AA190A4C828D}">
      <dsp:nvSpPr>
        <dsp:cNvPr id="0" name=""/>
        <dsp:cNvSpPr/>
      </dsp:nvSpPr>
      <dsp:spPr>
        <a:xfrm>
          <a:off x="3349668" y="26528"/>
          <a:ext cx="1439821" cy="974274"/>
        </a:xfrm>
        <a:prstGeom prst="ellipse">
          <a:avLst/>
        </a:prstGeom>
        <a:solidFill>
          <a:srgbClr val="FF5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Arial Narrow" pitchFamily="34" charset="0"/>
            </a:rPr>
            <a:t>Internships</a:t>
          </a:r>
          <a:endParaRPr lang="en-US" sz="15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3560525" y="169207"/>
        <a:ext cx="1018107" cy="688916"/>
      </dsp:txXfrm>
    </dsp:sp>
    <dsp:sp modelId="{0920A2F3-7715-42B1-8F8F-8E9D306013B2}">
      <dsp:nvSpPr>
        <dsp:cNvPr id="0" name=""/>
        <dsp:cNvSpPr/>
      </dsp:nvSpPr>
      <dsp:spPr>
        <a:xfrm rot="20207460">
          <a:off x="5298194" y="2076289"/>
          <a:ext cx="510309" cy="455483"/>
        </a:xfrm>
        <a:prstGeom prst="leftRightArrow">
          <a:avLst/>
        </a:prstGeom>
        <a:solidFill>
          <a:srgbClr val="7030A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>
            <a:latin typeface="Arial Narrow" pitchFamily="34" charset="0"/>
          </a:endParaRPr>
        </a:p>
      </dsp:txBody>
      <dsp:txXfrm>
        <a:off x="5303723" y="2194311"/>
        <a:ext cx="373664" cy="273289"/>
      </dsp:txXfrm>
    </dsp:sp>
    <dsp:sp modelId="{DCDC1065-63B7-42FE-97D0-28924EFC2BD9}">
      <dsp:nvSpPr>
        <dsp:cNvPr id="0" name=""/>
        <dsp:cNvSpPr/>
      </dsp:nvSpPr>
      <dsp:spPr>
        <a:xfrm>
          <a:off x="5821247" y="1511588"/>
          <a:ext cx="1346366" cy="1071726"/>
        </a:xfrm>
        <a:prstGeom prst="ellipse">
          <a:avLst/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Arial Narrow" pitchFamily="34" charset="0"/>
            </a:rPr>
            <a:t>Job Shadowing</a:t>
          </a:r>
          <a:endParaRPr lang="en-US" sz="15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6018418" y="1668539"/>
        <a:ext cx="952024" cy="757824"/>
      </dsp:txXfrm>
    </dsp:sp>
    <dsp:sp modelId="{E46F5B5C-E9A8-4870-BBDD-4013D30E6E01}">
      <dsp:nvSpPr>
        <dsp:cNvPr id="0" name=""/>
        <dsp:cNvSpPr/>
      </dsp:nvSpPr>
      <dsp:spPr>
        <a:xfrm rot="18675842">
          <a:off x="4652708" y="1553803"/>
          <a:ext cx="572386" cy="503833"/>
        </a:xfrm>
        <a:prstGeom prst="leftRightArrow">
          <a:avLst/>
        </a:prstGeom>
        <a:solidFill>
          <a:srgbClr val="0066FF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4678439" y="1711378"/>
        <a:ext cx="421236" cy="302299"/>
      </dsp:txXfrm>
    </dsp:sp>
    <dsp:sp modelId="{3F2604DA-CAB3-44E3-85A2-7FA20152C849}">
      <dsp:nvSpPr>
        <dsp:cNvPr id="0" name=""/>
        <dsp:cNvSpPr/>
      </dsp:nvSpPr>
      <dsp:spPr>
        <a:xfrm>
          <a:off x="4839012" y="529419"/>
          <a:ext cx="1425170" cy="938800"/>
        </a:xfrm>
        <a:prstGeom prst="ellipse">
          <a:avLst/>
        </a:prstGeom>
        <a:solidFill>
          <a:srgbClr val="0066F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Arial Narrow" pitchFamily="34" charset="0"/>
            </a:rPr>
            <a:t>Externships</a:t>
          </a:r>
          <a:endParaRPr lang="en-US" sz="15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5047723" y="666903"/>
        <a:ext cx="1007748" cy="663832"/>
      </dsp:txXfrm>
    </dsp:sp>
    <dsp:sp modelId="{A81702EC-8F6E-424D-9BEC-E11D198342F8}">
      <dsp:nvSpPr>
        <dsp:cNvPr id="0" name=""/>
        <dsp:cNvSpPr/>
      </dsp:nvSpPr>
      <dsp:spPr>
        <a:xfrm rot="3235878">
          <a:off x="4921106" y="3230209"/>
          <a:ext cx="597608" cy="420507"/>
        </a:xfrm>
        <a:prstGeom prst="leftRightArrow">
          <a:avLst/>
        </a:prstGeom>
        <a:solidFill>
          <a:srgbClr val="FF66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>
            <a:latin typeface="Arial Narrow" pitchFamily="34" charset="0"/>
          </a:endParaRPr>
        </a:p>
      </dsp:txBody>
      <dsp:txXfrm>
        <a:off x="4947046" y="3263325"/>
        <a:ext cx="471456" cy="252305"/>
      </dsp:txXfrm>
    </dsp:sp>
    <dsp:sp modelId="{27918A00-3DB9-4FB0-9CB3-1B34F91BFAD6}">
      <dsp:nvSpPr>
        <dsp:cNvPr id="0" name=""/>
        <dsp:cNvSpPr/>
      </dsp:nvSpPr>
      <dsp:spPr>
        <a:xfrm>
          <a:off x="5216796" y="3853782"/>
          <a:ext cx="1391272" cy="1071726"/>
        </a:xfrm>
        <a:prstGeom prst="ellipse">
          <a:avLst/>
        </a:prstGeom>
        <a:solidFill>
          <a:srgbClr val="FF6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5786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80" b="1" kern="1200" dirty="0" smtClean="0">
              <a:solidFill>
                <a:schemeClr val="bg1"/>
              </a:solidFill>
              <a:latin typeface="Arial Narrow" pitchFamily="34" charset="0"/>
            </a:rPr>
            <a:t>Peer Leadership</a:t>
          </a:r>
          <a:endParaRPr lang="en-US" sz="148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5420543" y="4010733"/>
        <a:ext cx="983778" cy="757824"/>
      </dsp:txXfrm>
    </dsp:sp>
    <dsp:sp modelId="{686BB9FA-6E1B-4495-8FC5-F3EAED69AB7E}">
      <dsp:nvSpPr>
        <dsp:cNvPr id="0" name=""/>
        <dsp:cNvSpPr/>
      </dsp:nvSpPr>
      <dsp:spPr>
        <a:xfrm rot="5490229">
          <a:off x="3986028" y="3247910"/>
          <a:ext cx="709847" cy="455483"/>
        </a:xfrm>
        <a:prstGeom prst="leftRightArrow">
          <a:avLst/>
        </a:prstGeom>
        <a:solidFill>
          <a:srgbClr val="CC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>
            <a:latin typeface="Arial Narrow" pitchFamily="34" charset="0"/>
          </a:endParaRPr>
        </a:p>
      </dsp:txBody>
      <dsp:txXfrm>
        <a:off x="4056144" y="3270708"/>
        <a:ext cx="573202" cy="273289"/>
      </dsp:txXfrm>
    </dsp:sp>
    <dsp:sp modelId="{94E1AAB1-7D70-4252-9694-20D9C35484DD}">
      <dsp:nvSpPr>
        <dsp:cNvPr id="0" name=""/>
        <dsp:cNvSpPr/>
      </dsp:nvSpPr>
      <dsp:spPr>
        <a:xfrm>
          <a:off x="3591036" y="4004881"/>
          <a:ext cx="1550863" cy="1071726"/>
        </a:xfrm>
        <a:prstGeom prst="ellipse">
          <a:avLst/>
        </a:prstGeom>
        <a:solidFill>
          <a:srgbClr val="CC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Arial Narrow" pitchFamily="34" charset="0"/>
            </a:rPr>
            <a:t>Volunteerism</a:t>
          </a:r>
          <a:endParaRPr lang="en-US" sz="15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3818155" y="4161832"/>
        <a:ext cx="1096625" cy="757824"/>
      </dsp:txXfrm>
    </dsp:sp>
    <dsp:sp modelId="{C587C2DA-BB56-4AA6-A80A-A7F9473AC617}">
      <dsp:nvSpPr>
        <dsp:cNvPr id="0" name=""/>
        <dsp:cNvSpPr/>
      </dsp:nvSpPr>
      <dsp:spPr>
        <a:xfrm rot="2044636">
          <a:off x="5334057" y="2783179"/>
          <a:ext cx="648336" cy="455483"/>
        </a:xfrm>
        <a:prstGeom prst="leftRightArrow">
          <a:avLst/>
        </a:prstGeom>
        <a:solidFill>
          <a:srgbClr val="FF99FF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>
            <a:latin typeface="Arial Narrow" pitchFamily="34" charset="0"/>
          </a:endParaRPr>
        </a:p>
      </dsp:txBody>
      <dsp:txXfrm>
        <a:off x="5345789" y="2835994"/>
        <a:ext cx="511691" cy="273289"/>
      </dsp:txXfrm>
    </dsp:sp>
    <dsp:sp modelId="{635F7CF5-C391-4979-9274-E35A09AE8833}">
      <dsp:nvSpPr>
        <dsp:cNvPr id="0" name=""/>
        <dsp:cNvSpPr/>
      </dsp:nvSpPr>
      <dsp:spPr>
        <a:xfrm>
          <a:off x="6047901" y="2720465"/>
          <a:ext cx="1343644" cy="1071726"/>
        </a:xfrm>
        <a:prstGeom prst="ellipse">
          <a:avLst/>
        </a:prstGeom>
        <a:solidFill>
          <a:srgbClr val="FF99F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Arial Narrow" pitchFamily="34" charset="0"/>
            </a:rPr>
            <a:t>Part-Time Work</a:t>
          </a:r>
          <a:endParaRPr lang="en-US" sz="15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6244673" y="2877416"/>
        <a:ext cx="950100" cy="757824"/>
      </dsp:txXfrm>
    </dsp:sp>
    <dsp:sp modelId="{D4D2F921-2A7F-4052-9F11-5C783A1FE0FF}">
      <dsp:nvSpPr>
        <dsp:cNvPr id="0" name=""/>
        <dsp:cNvSpPr/>
      </dsp:nvSpPr>
      <dsp:spPr>
        <a:xfrm rot="7627022">
          <a:off x="3127480" y="3231959"/>
          <a:ext cx="647149" cy="455483"/>
        </a:xfrm>
        <a:prstGeom prst="leftRightArrow">
          <a:avLst/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>
            <a:latin typeface="Arial Narrow" pitchFamily="34" charset="0"/>
          </a:endParaRPr>
        </a:p>
      </dsp:txBody>
      <dsp:txXfrm rot="10800000">
        <a:off x="3237031" y="3268575"/>
        <a:ext cx="510504" cy="273289"/>
      </dsp:txXfrm>
    </dsp:sp>
    <dsp:sp modelId="{20681A0B-C76D-40EB-B37E-624089F1FF5C}">
      <dsp:nvSpPr>
        <dsp:cNvPr id="0" name=""/>
        <dsp:cNvSpPr/>
      </dsp:nvSpPr>
      <dsp:spPr>
        <a:xfrm>
          <a:off x="2029921" y="3901914"/>
          <a:ext cx="1446434" cy="1071726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Arial Narrow" pitchFamily="34" charset="0"/>
            </a:rPr>
            <a:t>Research</a:t>
          </a:r>
          <a:endParaRPr lang="en-US" sz="15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2241746" y="4058865"/>
        <a:ext cx="1022784" cy="757824"/>
      </dsp:txXfrm>
    </dsp:sp>
    <dsp:sp modelId="{E8791659-02EF-4C96-BAF8-89C489C0BE74}">
      <dsp:nvSpPr>
        <dsp:cNvPr id="0" name=""/>
        <dsp:cNvSpPr/>
      </dsp:nvSpPr>
      <dsp:spPr>
        <a:xfrm rot="8900493" flipV="1">
          <a:off x="2284135" y="2785891"/>
          <a:ext cx="735010" cy="444788"/>
        </a:xfrm>
        <a:prstGeom prst="leftRightArrow">
          <a:avLst/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>
            <a:latin typeface="Arial Narrow" pitchFamily="34" charset="0"/>
          </a:endParaRPr>
        </a:p>
      </dsp:txBody>
      <dsp:txXfrm rot="10800000">
        <a:off x="2407643" y="2839832"/>
        <a:ext cx="601574" cy="266872"/>
      </dsp:txXfrm>
    </dsp:sp>
    <dsp:sp modelId="{FE01AD2B-80FD-4C1F-A578-6BA030C8691B}">
      <dsp:nvSpPr>
        <dsp:cNvPr id="0" name=""/>
        <dsp:cNvSpPr/>
      </dsp:nvSpPr>
      <dsp:spPr>
        <a:xfrm>
          <a:off x="990764" y="2945807"/>
          <a:ext cx="1462724" cy="1071726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  <a:latin typeface="Arial Narrow" pitchFamily="34" charset="0"/>
            </a:rPr>
            <a:t>Student Organizations</a:t>
          </a:r>
          <a:endParaRPr lang="en-US" sz="14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1204975" y="3102758"/>
        <a:ext cx="1034302" cy="757824"/>
      </dsp:txXfrm>
    </dsp:sp>
    <dsp:sp modelId="{F83283B0-5000-4B13-A60F-0E0F8B0FF68D}">
      <dsp:nvSpPr>
        <dsp:cNvPr id="0" name=""/>
        <dsp:cNvSpPr/>
      </dsp:nvSpPr>
      <dsp:spPr>
        <a:xfrm rot="12348477">
          <a:off x="2385099" y="1969900"/>
          <a:ext cx="568170" cy="455483"/>
        </a:xfrm>
        <a:prstGeom prst="leftRightArrow">
          <a:avLst/>
        </a:prstGeom>
        <a:solidFill>
          <a:srgbClr val="4BACC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>
            <a:latin typeface="Arial Narrow" pitchFamily="34" charset="0"/>
          </a:endParaRPr>
        </a:p>
      </dsp:txBody>
      <dsp:txXfrm rot="10800000">
        <a:off x="2514929" y="2090742"/>
        <a:ext cx="431525" cy="273289"/>
      </dsp:txXfrm>
    </dsp:sp>
    <dsp:sp modelId="{4E7A6658-01E0-4C74-A425-B2F17BA02B9E}">
      <dsp:nvSpPr>
        <dsp:cNvPr id="0" name=""/>
        <dsp:cNvSpPr/>
      </dsp:nvSpPr>
      <dsp:spPr>
        <a:xfrm>
          <a:off x="985750" y="1511590"/>
          <a:ext cx="1365625" cy="1071726"/>
        </a:xfrm>
        <a:prstGeom prst="ellipse">
          <a:avLst/>
        </a:prstGeom>
        <a:solidFill>
          <a:srgbClr val="4BACC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Arial Narrow" pitchFamily="34" charset="0"/>
            </a:rPr>
            <a:t>Study Abroad</a:t>
          </a:r>
          <a:endParaRPr lang="en-US" sz="15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1185741" y="1668541"/>
        <a:ext cx="965643" cy="757824"/>
      </dsp:txXfrm>
    </dsp:sp>
    <dsp:sp modelId="{4E5E4963-3A92-4CD3-A6AB-2F1CDBB94D25}">
      <dsp:nvSpPr>
        <dsp:cNvPr id="0" name=""/>
        <dsp:cNvSpPr/>
      </dsp:nvSpPr>
      <dsp:spPr>
        <a:xfrm rot="13953510">
          <a:off x="3057668" y="1580448"/>
          <a:ext cx="568507" cy="455483"/>
        </a:xfrm>
        <a:prstGeom prst="leftRightArrow">
          <a:avLst/>
        </a:prstGeom>
        <a:solidFill>
          <a:srgbClr val="99336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>
            <a:latin typeface="Arial Narrow" pitchFamily="34" charset="0"/>
          </a:endParaRPr>
        </a:p>
      </dsp:txBody>
      <dsp:txXfrm rot="10800000">
        <a:off x="3167527" y="1725791"/>
        <a:ext cx="431862" cy="273289"/>
      </dsp:txXfrm>
    </dsp:sp>
    <dsp:sp modelId="{1627254A-A5C0-4ABB-821D-13630FB3E9DF}">
      <dsp:nvSpPr>
        <dsp:cNvPr id="0" name=""/>
        <dsp:cNvSpPr/>
      </dsp:nvSpPr>
      <dsp:spPr>
        <a:xfrm>
          <a:off x="2009368" y="480090"/>
          <a:ext cx="1267862" cy="1071726"/>
        </a:xfrm>
        <a:prstGeom prst="ellipse">
          <a:avLst/>
        </a:prstGeom>
        <a:solidFill>
          <a:srgbClr val="99336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Arial Narrow" pitchFamily="34" charset="0"/>
            </a:rPr>
            <a:t>Co-ops</a:t>
          </a:r>
          <a:endParaRPr lang="en-US" sz="1500" b="1" kern="1200" dirty="0">
            <a:solidFill>
              <a:schemeClr val="bg1"/>
            </a:solidFill>
            <a:latin typeface="Arial Narrow" pitchFamily="34" charset="0"/>
          </a:endParaRPr>
        </a:p>
      </dsp:txBody>
      <dsp:txXfrm>
        <a:off x="2195042" y="637041"/>
        <a:ext cx="896514" cy="757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12A0E-63A0-4AA8-BDAD-424ABC6FF803}" type="datetimeFigureOut">
              <a:rPr lang="en-US" smtClean="0"/>
              <a:t>9/6/2017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058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050" y="88058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3ACD2A-A1B4-4408-8CCD-25B304BD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7865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19.gif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4.jpeg>
</file>

<file path=ppt/media/image5.jpe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3550"/>
          </a:xfrm>
          <a:prstGeom prst="rect">
            <a:avLst/>
          </a:prstGeom>
        </p:spPr>
        <p:txBody>
          <a:bodyPr vert="horz" lIns="92885" tIns="46442" rIns="92885" bIns="4644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3" cy="463550"/>
          </a:xfrm>
          <a:prstGeom prst="rect">
            <a:avLst/>
          </a:prstGeom>
        </p:spPr>
        <p:txBody>
          <a:bodyPr vert="horz" lIns="92885" tIns="46442" rIns="92885" bIns="46442" rtlCol="0"/>
          <a:lstStyle>
            <a:lvl1pPr algn="r">
              <a:defRPr sz="1200"/>
            </a:lvl1pPr>
          </a:lstStyle>
          <a:p>
            <a:fld id="{58839AB6-5490-48F6-A599-2FDBC4D83913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4750" y="695325"/>
            <a:ext cx="463550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85" tIns="46442" rIns="92885" bIns="4644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3725"/>
            <a:ext cx="5588000" cy="4171950"/>
          </a:xfrm>
          <a:prstGeom prst="rect">
            <a:avLst/>
          </a:prstGeom>
        </p:spPr>
        <p:txBody>
          <a:bodyPr vert="horz" lIns="92885" tIns="46442" rIns="92885" bIns="4644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05841"/>
            <a:ext cx="3026833" cy="463550"/>
          </a:xfrm>
          <a:prstGeom prst="rect">
            <a:avLst/>
          </a:prstGeom>
        </p:spPr>
        <p:txBody>
          <a:bodyPr vert="horz" lIns="92885" tIns="46442" rIns="92885" bIns="4644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05841"/>
            <a:ext cx="3026833" cy="463550"/>
          </a:xfrm>
          <a:prstGeom prst="rect">
            <a:avLst/>
          </a:prstGeom>
        </p:spPr>
        <p:txBody>
          <a:bodyPr vert="horz" lIns="92885" tIns="46442" rIns="92885" bIns="46442" rtlCol="0" anchor="b"/>
          <a:lstStyle>
            <a:lvl1pPr algn="r">
              <a:defRPr sz="1200"/>
            </a:lvl1pPr>
          </a:lstStyle>
          <a:p>
            <a:fld id="{37BD2BA2-7551-408C-955B-FAF3118D73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606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956A55-7E77-425F-B783-EBB0718866E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25508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D2BA2-7551-408C-955B-FAF3118D7368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370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D2BA2-7551-408C-955B-FAF3118D736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71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D2BA2-7551-408C-955B-FAF3118D736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01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D2BA2-7551-408C-955B-FAF3118D7368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646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Therefore, it’s important to follow up appropriately!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D2BA2-7551-408C-955B-FAF3118D7368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902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Articulate</a:t>
            </a:r>
            <a:r>
              <a:rPr lang="en-US" baseline="0" dirty="0" smtClean="0"/>
              <a:t> who you are, where you’ve been, and where you want to go</a:t>
            </a:r>
          </a:p>
          <a:p>
            <a:endParaRPr lang="en-US" baseline="0" dirty="0" smtClean="0"/>
          </a:p>
          <a:p>
            <a:r>
              <a:rPr lang="en-US" baseline="0" dirty="0" smtClean="0"/>
              <a:t>*The image is hyperlinked to an elevator pitch video.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D2BA2-7551-408C-955B-FAF3118D7368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62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1200" dirty="0" smtClean="0"/>
              <a:t>Know how to relate your past work, academic and out-of-class experiences, to the career field.</a:t>
            </a:r>
          </a:p>
          <a:p>
            <a:pPr eaLnBrk="1" hangingPunct="1"/>
            <a:endParaRPr lang="en-US" sz="1200" dirty="0" smtClean="0"/>
          </a:p>
          <a:p>
            <a:pPr eaLnBrk="1" hangingPunct="1"/>
            <a:r>
              <a:rPr lang="en-US" sz="1200" dirty="0" smtClean="0"/>
              <a:t>Prepare a career log in advance to document career fair information (i.e., To whom have you given a resume?, Are they scheduled to return to USC ?,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D2BA2-7551-408C-955B-FAF3118D7368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568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1200" dirty="0" smtClean="0"/>
              <a:t>Know how to relate your past work, academic and out-of-class experiences, to the career field.</a:t>
            </a:r>
          </a:p>
          <a:p>
            <a:pPr eaLnBrk="1" hangingPunct="1"/>
            <a:endParaRPr lang="en-US" sz="1200" dirty="0" smtClean="0"/>
          </a:p>
          <a:p>
            <a:pPr eaLnBrk="1" hangingPunct="1"/>
            <a:r>
              <a:rPr lang="en-US" sz="1200" dirty="0" smtClean="0"/>
              <a:t>Prepare a career log in advance to document career fair information (i.e., To whom have you given a resume?, Are they scheduled to return to USC ?,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D2BA2-7551-408C-955B-FAF3118D7368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199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1200" dirty="0" smtClean="0"/>
              <a:t>Smile, make eye contact, and shake hands confidently and firmly. Introduce yourself with your full name, major, and graduation date.</a:t>
            </a:r>
          </a:p>
          <a:p>
            <a:pPr eaLnBrk="1" hangingPunct="1">
              <a:lnSpc>
                <a:spcPct val="80000"/>
              </a:lnSpc>
            </a:pPr>
            <a:endParaRPr lang="en-US" sz="1200" dirty="0" smtClean="0"/>
          </a:p>
          <a:p>
            <a:pPr eaLnBrk="1" hangingPunct="1">
              <a:lnSpc>
                <a:spcPct val="80000"/>
              </a:lnSpc>
            </a:pPr>
            <a:r>
              <a:rPr lang="en-US" sz="1200" dirty="0" smtClean="0"/>
              <a:t>Remember your body language…don’t fidget or look around. Act interested, focused, and enthusiastic. Be friendly, assertive, mature, and sincere.</a:t>
            </a:r>
          </a:p>
          <a:p>
            <a:pPr eaLnBrk="1" hangingPunct="1">
              <a:lnSpc>
                <a:spcPct val="80000"/>
              </a:lnSpc>
            </a:pPr>
            <a:endParaRPr lang="en-US" sz="1200" dirty="0" smtClean="0"/>
          </a:p>
          <a:p>
            <a:pPr eaLnBrk="1" hangingPunct="1">
              <a:lnSpc>
                <a:spcPct val="80000"/>
              </a:lnSpc>
            </a:pPr>
            <a:r>
              <a:rPr lang="en-US" sz="1200" dirty="0" smtClean="0"/>
              <a:t>Ask at least 2 intelligent questions of each organization, about such topics as: organizational statistics, company mission, client base, internship or co-op opportunities, summer or part-time employment,  full-time career paths, trainee programs, benefits, hiring procedures,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D2BA2-7551-408C-955B-FAF3118D7368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82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6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99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74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195CB3A3-8E14-7E42-A8AC-95A0B0D0AFD5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C61C19FD-333E-A24E-801C-1548778424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8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024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1104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0794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593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229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6941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805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153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9162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468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1861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6756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67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851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9577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1658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5465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17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764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690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41786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647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16832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1144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5662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870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9687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91599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514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6188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015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16755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389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1824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8597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65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39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439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30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95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974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ECF33-C7BE-49D5-A781-9CDD13D550D4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59F89-BEAC-4647-A8D3-80B4EEFD58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11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685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32B61-C22F-4F9F-B8CE-EA41E943640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E1864-4BA3-4555-BB1A-92F3640B6B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533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45295-E112-4C87-A710-9178C28F4D57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B3DBE-99EF-4DCB-BD8B-04667C9273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035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C1F59-6BEF-4735-B1E1-95535C066D66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CB14A0-C7F2-469D-85B3-33CB82B3E4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69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Relationship Id="rId4" Type="http://schemas.openxmlformats.org/officeDocument/2006/relationships/hyperlink" Target="https://sc.joinhandshake.com/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didcareer.com/video-elevator+pitch,ed5fdd900a274930252f,UnivSouthCarolina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16.jpe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3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86651" y="2764126"/>
            <a:ext cx="731520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Arial"/>
              </a:rPr>
              <a:t>Prepare for the Fair:</a:t>
            </a:r>
            <a:endParaRPr lang="en-US" sz="3200" dirty="0">
              <a:solidFill>
                <a:prstClr val="black"/>
              </a:solidFill>
              <a:latin typeface="Arial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Arial"/>
              </a:rPr>
              <a:t>Science, Engineering,</a:t>
            </a:r>
            <a:r>
              <a:rPr kumimoji="0" lang="en-US" sz="28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Arial"/>
              </a:rPr>
              <a:t> &amp; Technology Fair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aseline="0" dirty="0" smtClean="0">
                <a:solidFill>
                  <a:prstClr val="black"/>
                </a:solidFill>
                <a:latin typeface="Arial"/>
                <a:cs typeface="Arial"/>
              </a:rPr>
              <a:t>Fall</a:t>
            </a:r>
            <a:r>
              <a:rPr lang="en-US" sz="2800" dirty="0" smtClean="0">
                <a:solidFill>
                  <a:prstClr val="black"/>
                </a:solidFill>
                <a:latin typeface="Arial"/>
                <a:cs typeface="Arial"/>
              </a:rPr>
              <a:t> 2017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dirty="0" smtClean="0">
              <a:solidFill>
                <a:prstClr val="black"/>
              </a:solidFill>
              <a:latin typeface="Arial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dirty="0">
              <a:solidFill>
                <a:prstClr val="black"/>
              </a:solidFill>
              <a:latin typeface="Arial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dirty="0">
              <a:solidFill>
                <a:prstClr val="black"/>
              </a:solidFill>
              <a:latin typeface="Arial"/>
              <a:cs typeface="Arial"/>
            </a:endParaRPr>
          </a:p>
          <a:p>
            <a:pPr lvl="0" algn="ctr" defTabSz="914400">
              <a:defRPr/>
            </a:pPr>
            <a:r>
              <a:rPr lang="en-US" sz="2000" b="1" dirty="0" smtClean="0">
                <a:solidFill>
                  <a:prstClr val="black"/>
                </a:solidFill>
                <a:latin typeface="Arial"/>
                <a:cs typeface="Arial"/>
              </a:rPr>
              <a:t>Lindsey </a:t>
            </a:r>
            <a:r>
              <a:rPr lang="en-US" sz="2000" b="1" dirty="0" err="1" smtClean="0">
                <a:solidFill>
                  <a:prstClr val="black"/>
                </a:solidFill>
                <a:latin typeface="Arial"/>
                <a:cs typeface="Arial"/>
              </a:rPr>
              <a:t>Boggess</a:t>
            </a:r>
            <a:r>
              <a:rPr lang="en-US" sz="2000" b="1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lang="en-US" sz="2000" b="1" dirty="0" smtClean="0">
                <a:solidFill>
                  <a:prstClr val="black"/>
                </a:solidFill>
                <a:latin typeface="Arial"/>
                <a:cs typeface="Arial"/>
              </a:rPr>
              <a:t>▪ Katie </a:t>
            </a:r>
            <a:r>
              <a:rPr lang="en-US" sz="2000" b="1" dirty="0" err="1" smtClean="0">
                <a:solidFill>
                  <a:prstClr val="black"/>
                </a:solidFill>
                <a:latin typeface="Arial"/>
                <a:cs typeface="Arial"/>
              </a:rPr>
              <a:t>Kinniburgh</a:t>
            </a:r>
            <a:r>
              <a:rPr lang="en-US" sz="2000" b="1" dirty="0" smtClean="0">
                <a:solidFill>
                  <a:prstClr val="black"/>
                </a:solidFill>
                <a:latin typeface="Arial"/>
                <a:cs typeface="Arial"/>
              </a:rPr>
              <a:t> ▪ Chris Lewandowski</a:t>
            </a:r>
            <a:endParaRPr kumimoji="0" lang="en-US" sz="160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685800" y="304800"/>
            <a:ext cx="838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6584" t="58498" r="65862" b="33059"/>
          <a:stretch/>
        </p:blipFill>
        <p:spPr>
          <a:xfrm>
            <a:off x="1486688" y="580268"/>
            <a:ext cx="6715125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96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2296" y="-3"/>
            <a:ext cx="8421703" cy="685539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28700" b="1" dirty="0" smtClean="0">
                <a:ln w="57150">
                  <a:solidFill>
                    <a:sysClr val="windowText" lastClr="0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Impact"/>
                <a:cs typeface="Impact"/>
              </a:rPr>
              <a:t>FACT</a:t>
            </a:r>
            <a:endParaRPr lang="en-US" sz="23900" spc="50" dirty="0">
              <a:ln w="57150">
                <a:solidFill>
                  <a:sysClr val="windowText" lastClr="000000"/>
                </a:solidFill>
                <a:prstDash val="solid"/>
              </a:ln>
              <a:solidFill>
                <a:schemeClr val="bg1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Impact"/>
              <a:cs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134657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63975" y="1293960"/>
            <a:ext cx="45292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Students who participated in an internship/co-op had starting salaries that were $8K higher than their peers. </a:t>
            </a:r>
            <a:endParaRPr lang="en-US" sz="40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829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2296" y="-3"/>
            <a:ext cx="8421703" cy="685539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28700" b="1" dirty="0" smtClean="0">
                <a:ln w="57150">
                  <a:solidFill>
                    <a:sysClr val="windowText" lastClr="0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Impact"/>
                <a:cs typeface="Impact"/>
              </a:rPr>
              <a:t>FACT</a:t>
            </a:r>
            <a:endParaRPr lang="en-US" sz="23900" spc="50" dirty="0">
              <a:ln w="57150">
                <a:solidFill>
                  <a:sysClr val="windowText" lastClr="000000"/>
                </a:solidFill>
                <a:prstDash val="solid"/>
              </a:ln>
              <a:solidFill>
                <a:schemeClr val="bg1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Impact"/>
              <a:cs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91897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569" y="365126"/>
            <a:ext cx="7886700" cy="1325563"/>
          </a:xfrm>
        </p:spPr>
        <p:txBody>
          <a:bodyPr/>
          <a:lstStyle/>
          <a:p>
            <a:r>
              <a:rPr lang="en-US" dirty="0" smtClean="0"/>
              <a:t>         </a:t>
            </a:r>
            <a:r>
              <a:rPr lang="en-US" sz="5400" dirty="0" err="1" smtClean="0"/>
              <a:t>xperiential</a:t>
            </a:r>
            <a:r>
              <a:rPr lang="en-US" sz="5400" dirty="0" smtClean="0"/>
              <a:t> Education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569" y="2178120"/>
            <a:ext cx="7886700" cy="3985393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3200" dirty="0" smtClean="0"/>
              <a:t>Any type of hands-on experience in which you can </a:t>
            </a:r>
            <a:r>
              <a:rPr lang="en-US" sz="3200" b="1" dirty="0" smtClean="0"/>
              <a:t>apply ideas and theory from the classroom to real world situations</a:t>
            </a:r>
            <a:r>
              <a:rPr lang="en-US" sz="3200" dirty="0" smtClean="0"/>
              <a:t>. Experiential education also engages students in </a:t>
            </a:r>
            <a:r>
              <a:rPr lang="en-US" sz="3200" b="1" dirty="0" smtClean="0"/>
              <a:t>deliberate reflection</a:t>
            </a:r>
            <a:r>
              <a:rPr lang="en-US" sz="3200" dirty="0" smtClean="0"/>
              <a:t> through learning objectives.</a:t>
            </a:r>
            <a:endParaRPr lang="en-US" sz="3200" dirty="0"/>
          </a:p>
        </p:txBody>
      </p:sp>
      <p:pic>
        <p:nvPicPr>
          <p:cNvPr id="4" name="Picture 2" descr="http://24.media.tumblr.com/tumblr_mbyo7effnn1rj60ifo1_50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2179" y="0"/>
            <a:ext cx="917448" cy="2286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1568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569" y="293207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/>
              <a:t>What does Experiential Education look like?</a:t>
            </a:r>
            <a:endParaRPr lang="en-US" sz="3200" b="1" dirty="0"/>
          </a:p>
        </p:txBody>
      </p:sp>
      <p:graphicFrame>
        <p:nvGraphicFramePr>
          <p:cNvPr id="3" name="Content Placeholder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9225558"/>
              </p:ext>
            </p:extLst>
          </p:nvPr>
        </p:nvGraphicFramePr>
        <p:xfrm>
          <a:off x="567218" y="1379306"/>
          <a:ext cx="8153401" cy="5592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142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956" y="365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/>
              <a:t>What is a resume?</a:t>
            </a:r>
            <a:endParaRPr lang="en-US" sz="4400" b="1" dirty="0"/>
          </a:p>
        </p:txBody>
      </p:sp>
      <p:pic>
        <p:nvPicPr>
          <p:cNvPr id="4" name="Picture 2" descr=" reaction what confused surprised minions 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853" y="2080727"/>
            <a:ext cx="3770905" cy="30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768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286" y="365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What is a resume?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286" y="1813119"/>
            <a:ext cx="78867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Summary of your </a:t>
            </a:r>
            <a:r>
              <a:rPr lang="en-US" sz="3200" dirty="0" smtClean="0"/>
              <a:t>qualifications</a:t>
            </a:r>
            <a:br>
              <a:rPr lang="en-US" sz="3200" dirty="0" smtClean="0"/>
            </a:br>
            <a:r>
              <a:rPr lang="en-US" sz="3200" dirty="0" smtClean="0"/>
              <a:t> </a:t>
            </a:r>
            <a:endParaRPr lang="en-US" sz="3200" dirty="0"/>
          </a:p>
          <a:p>
            <a:pPr lvl="1"/>
            <a:r>
              <a:rPr lang="en-US" sz="3200" dirty="0" smtClean="0"/>
              <a:t>Education</a:t>
            </a:r>
            <a:br>
              <a:rPr lang="en-US" sz="3200" dirty="0" smtClean="0"/>
            </a:br>
            <a:r>
              <a:rPr lang="en-US" sz="3200" dirty="0" smtClean="0"/>
              <a:t> </a:t>
            </a:r>
            <a:endParaRPr lang="en-US" sz="3200" dirty="0"/>
          </a:p>
          <a:p>
            <a:pPr lvl="1"/>
            <a:r>
              <a:rPr lang="en-US" sz="3200" dirty="0" smtClean="0"/>
              <a:t>Experiences</a:t>
            </a:r>
            <a:br>
              <a:rPr lang="en-US" sz="3200" dirty="0" smtClean="0"/>
            </a:br>
            <a:r>
              <a:rPr lang="en-US" sz="3200" dirty="0" smtClean="0"/>
              <a:t> </a:t>
            </a:r>
            <a:endParaRPr lang="en-US" sz="3200" dirty="0"/>
          </a:p>
          <a:p>
            <a:pPr lvl="1"/>
            <a:r>
              <a:rPr lang="en-US" sz="3200" dirty="0" smtClean="0"/>
              <a:t>Skills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3851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26" y="365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 Quiz #2!</a:t>
            </a:r>
            <a:endParaRPr 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626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What is the initial amount of time an employer takes to review an applicant’s resume?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r>
              <a:rPr lang="en-US" sz="2800" b="1" dirty="0"/>
              <a:t>Answer:</a:t>
            </a:r>
          </a:p>
          <a:p>
            <a:pPr lvl="1"/>
            <a:r>
              <a:rPr lang="en-US" sz="2400" dirty="0" smtClean="0"/>
              <a:t>6 </a:t>
            </a:r>
            <a:r>
              <a:rPr lang="en-US" sz="2400" dirty="0"/>
              <a:t>seconds </a:t>
            </a:r>
            <a:r>
              <a:rPr lang="en-US" sz="2400" i="1" dirty="0"/>
              <a:t>minimum</a:t>
            </a:r>
          </a:p>
          <a:p>
            <a:pPr lvl="1"/>
            <a:r>
              <a:rPr lang="en-US" sz="2400" dirty="0" smtClean="0"/>
              <a:t>30 </a:t>
            </a:r>
            <a:r>
              <a:rPr lang="en-US" sz="2400" dirty="0"/>
              <a:t>seconds </a:t>
            </a:r>
            <a:r>
              <a:rPr lang="en-US" sz="2400" i="1" dirty="0"/>
              <a:t>maximum</a:t>
            </a:r>
            <a:endParaRPr lang="en-US" sz="2400" dirty="0"/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1800" i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841159"/>
              </p:ext>
            </p:extLst>
          </p:nvPr>
        </p:nvGraphicFramePr>
        <p:xfrm>
          <a:off x="1607976" y="5018205"/>
          <a:ext cx="6096000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73852607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1140131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YOUR</a:t>
                      </a:r>
                      <a:r>
                        <a:rPr lang="en-US" sz="1600" baseline="0" dirty="0" smtClean="0"/>
                        <a:t> RESUME</a:t>
                      </a:r>
                      <a:endParaRPr lang="en-US" sz="1600" dirty="0"/>
                    </a:p>
                  </a:txBody>
                  <a:tcPr>
                    <a:solidFill>
                      <a:srgbClr val="66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YOU</a:t>
                      </a:r>
                      <a:endParaRPr lang="en-US" sz="1600" dirty="0"/>
                    </a:p>
                  </a:txBody>
                  <a:tcPr>
                    <a:solidFill>
                      <a:srgbClr val="6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2692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/>
                        <a:t>Neat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/>
                        <a:t>Organized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/>
                        <a:t>Error-free</a:t>
                      </a:r>
                      <a:endParaRPr lang="en-US" sz="1600" dirty="0"/>
                    </a:p>
                  </a:txBody>
                  <a:tcPr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/>
                        <a:t>Neat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/>
                        <a:t>Organized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/>
                        <a:t>Detail-Oriented</a:t>
                      </a:r>
                      <a:endParaRPr lang="en-US" sz="1600" dirty="0"/>
                    </a:p>
                  </a:txBody>
                  <a:tcPr>
                    <a:solidFill>
                      <a:srgbClr val="FF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172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2434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25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Resume Appearance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625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Use light colored paper</a:t>
            </a:r>
          </a:p>
          <a:p>
            <a:r>
              <a:rPr lang="en-US" sz="3200" dirty="0" smtClean="0"/>
              <a:t>Keep font-size between 10 and 12 </a:t>
            </a:r>
            <a:r>
              <a:rPr lang="en-US" sz="3200" dirty="0" err="1" smtClean="0"/>
              <a:t>pt</a:t>
            </a:r>
            <a:endParaRPr lang="en-US" sz="3200" dirty="0" smtClean="0"/>
          </a:p>
          <a:p>
            <a:r>
              <a:rPr lang="en-US" sz="3200" dirty="0" smtClean="0"/>
              <a:t>Use common fonts (Times New Roman, Calibri, Cambria, etc.)</a:t>
            </a:r>
          </a:p>
          <a:p>
            <a:r>
              <a:rPr lang="en-US" sz="3200" dirty="0" smtClean="0"/>
              <a:t>If using graphics, keep them </a:t>
            </a:r>
            <a:r>
              <a:rPr lang="en-US" sz="3200" i="1" dirty="0" smtClean="0"/>
              <a:t>simple</a:t>
            </a:r>
            <a:endParaRPr lang="en-US" sz="3200" dirty="0" smtClean="0"/>
          </a:p>
          <a:p>
            <a:r>
              <a:rPr lang="en-US" sz="3200" dirty="0" smtClean="0"/>
              <a:t>Keep margins between 0.5 and 1”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9301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Resume Components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825625"/>
            <a:ext cx="3886200" cy="4351338"/>
          </a:xfrm>
        </p:spPr>
        <p:txBody>
          <a:bodyPr/>
          <a:lstStyle/>
          <a:p>
            <a:r>
              <a:rPr lang="en-US" sz="2800" dirty="0"/>
              <a:t>Header </a:t>
            </a:r>
            <a:r>
              <a:rPr lang="en-US" sz="2800" dirty="0" smtClean="0"/>
              <a:t>(your </a:t>
            </a:r>
            <a:r>
              <a:rPr lang="en-US" sz="2800" dirty="0"/>
              <a:t>identifying information)</a:t>
            </a:r>
          </a:p>
          <a:p>
            <a:r>
              <a:rPr lang="en-US" sz="2800" dirty="0"/>
              <a:t>Objective</a:t>
            </a:r>
          </a:p>
          <a:p>
            <a:r>
              <a:rPr lang="en-US" sz="2800" dirty="0"/>
              <a:t>Education</a:t>
            </a:r>
          </a:p>
          <a:p>
            <a:r>
              <a:rPr lang="en-US" sz="2800" dirty="0"/>
              <a:t>Honors</a:t>
            </a:r>
          </a:p>
          <a:p>
            <a:r>
              <a:rPr lang="en-US" sz="2800" dirty="0"/>
              <a:t>Experience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825625"/>
            <a:ext cx="3886200" cy="4351338"/>
          </a:xfrm>
        </p:spPr>
        <p:txBody>
          <a:bodyPr/>
          <a:lstStyle/>
          <a:p>
            <a:r>
              <a:rPr lang="en-US" sz="2800" dirty="0"/>
              <a:t>Related Coursework</a:t>
            </a:r>
          </a:p>
          <a:p>
            <a:r>
              <a:rPr lang="en-US" sz="2800" dirty="0"/>
              <a:t>Volunteer/Community Service</a:t>
            </a:r>
          </a:p>
          <a:p>
            <a:r>
              <a:rPr lang="en-US" sz="2800" dirty="0"/>
              <a:t>Skills</a:t>
            </a:r>
          </a:p>
          <a:p>
            <a:r>
              <a:rPr lang="en-US" sz="2800" dirty="0"/>
              <a:t>Activities</a:t>
            </a:r>
          </a:p>
          <a:p>
            <a:r>
              <a:rPr lang="en-US" sz="2800" dirty="0"/>
              <a:t>Professional Organizations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80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 smtClean="0"/>
              <a:t>Our Mission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 smtClean="0"/>
          </a:p>
          <a:p>
            <a:pPr marL="0" indent="0" algn="ctr">
              <a:buNone/>
            </a:pPr>
            <a:r>
              <a:rPr lang="en-US" sz="3600" dirty="0" smtClean="0"/>
              <a:t>The mission of the University of South Carolina Career Center is to </a:t>
            </a:r>
            <a:r>
              <a:rPr lang="en-US" sz="3600" b="1" i="1" dirty="0">
                <a:solidFill>
                  <a:srgbClr val="971A31"/>
                </a:solidFill>
              </a:rPr>
              <a:t>educate</a:t>
            </a:r>
            <a:r>
              <a:rPr lang="en-US" sz="3600" dirty="0" smtClean="0"/>
              <a:t> and </a:t>
            </a:r>
            <a:r>
              <a:rPr lang="en-US" sz="3600" b="1" i="1" dirty="0">
                <a:solidFill>
                  <a:srgbClr val="971A31"/>
                </a:solidFill>
              </a:rPr>
              <a:t>empower</a:t>
            </a:r>
            <a:r>
              <a:rPr lang="en-US" sz="3600" dirty="0" smtClean="0"/>
              <a:t> students in their development of lifelong career management skills.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6381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295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Header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3295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Cap the top of your resume with…</a:t>
            </a:r>
          </a:p>
          <a:p>
            <a:pPr lvl="1"/>
            <a:r>
              <a:rPr lang="en-US" sz="2400" dirty="0" smtClean="0"/>
              <a:t>Full name</a:t>
            </a:r>
          </a:p>
          <a:p>
            <a:pPr lvl="1"/>
            <a:r>
              <a:rPr lang="en-US" sz="2400" dirty="0" smtClean="0"/>
              <a:t>Your address (home or local)</a:t>
            </a:r>
          </a:p>
          <a:p>
            <a:pPr lvl="1"/>
            <a:r>
              <a:rPr lang="en-US" sz="2400" dirty="0" smtClean="0"/>
              <a:t>Phone numbers</a:t>
            </a:r>
          </a:p>
          <a:p>
            <a:pPr lvl="1"/>
            <a:r>
              <a:rPr lang="en-US" sz="2400" dirty="0" smtClean="0"/>
              <a:t>Email address</a:t>
            </a:r>
          </a:p>
          <a:p>
            <a:pPr lvl="1"/>
            <a:r>
              <a:rPr lang="en-US" sz="2400" dirty="0" smtClean="0"/>
              <a:t>Personal website (if appropriate)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65" y="4297575"/>
            <a:ext cx="5800759" cy="2147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561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295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Objective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3295" y="1825625"/>
            <a:ext cx="7886700" cy="4351338"/>
          </a:xfrm>
        </p:spPr>
        <p:txBody>
          <a:bodyPr/>
          <a:lstStyle/>
          <a:p>
            <a:r>
              <a:rPr lang="en-US" sz="2400" b="1" u="sng" dirty="0" smtClean="0"/>
              <a:t>Optional</a:t>
            </a:r>
            <a:r>
              <a:rPr lang="en-US" sz="2400" dirty="0" smtClean="0"/>
              <a:t> category that specifies the profession you are seeking</a:t>
            </a:r>
          </a:p>
          <a:p>
            <a:r>
              <a:rPr lang="en-US" sz="2400" dirty="0" smtClean="0"/>
              <a:t>Be specific and concise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 smtClean="0"/>
              <a:t>Bad Example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 position where I can learn and have hands on opportunities.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Good Example</a:t>
            </a:r>
          </a:p>
          <a:p>
            <a:pPr marL="0" indent="0">
              <a:buNone/>
            </a:pPr>
            <a:r>
              <a:rPr lang="en-US" dirty="0"/>
              <a:t>	To obtain a position as a programmer contributing my knowledge of the information systems field.</a:t>
            </a:r>
          </a:p>
        </p:txBody>
      </p:sp>
    </p:spTree>
    <p:extLst>
      <p:ext uri="{BB962C8B-B14F-4D97-AF65-F5344CB8AC3E}">
        <p14:creationId xmlns:p14="http://schemas.microsoft.com/office/powerpoint/2010/main" val="3428023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25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Education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625" y="1825624"/>
            <a:ext cx="7886700" cy="44911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u="sng" dirty="0" smtClean="0"/>
              <a:t>MUST INCLUDE:</a:t>
            </a:r>
          </a:p>
          <a:p>
            <a:r>
              <a:rPr lang="en-US" b="1" dirty="0" smtClean="0"/>
              <a:t>Name of the school or university </a:t>
            </a:r>
            <a:r>
              <a:rPr lang="en-US" dirty="0" smtClean="0"/>
              <a:t>where you earned a degree</a:t>
            </a:r>
          </a:p>
          <a:p>
            <a:r>
              <a:rPr lang="en-US" b="1" dirty="0" smtClean="0"/>
              <a:t>City and state </a:t>
            </a:r>
            <a:r>
              <a:rPr lang="en-US" dirty="0" smtClean="0"/>
              <a:t>in which the school is located</a:t>
            </a:r>
          </a:p>
          <a:p>
            <a:r>
              <a:rPr lang="en-US" b="1" dirty="0" smtClean="0"/>
              <a:t>Expected graduate date</a:t>
            </a:r>
            <a:r>
              <a:rPr lang="en-US" dirty="0" smtClean="0"/>
              <a:t> (Month Year)</a:t>
            </a:r>
          </a:p>
          <a:p>
            <a:r>
              <a:rPr lang="en-US" b="1" dirty="0" smtClean="0"/>
              <a:t>Degree</a:t>
            </a:r>
            <a:r>
              <a:rPr lang="en-US" dirty="0" smtClean="0"/>
              <a:t> (Bachelor of…)</a:t>
            </a:r>
          </a:p>
          <a:p>
            <a:r>
              <a:rPr lang="en-US" b="1" dirty="0" smtClean="0"/>
              <a:t>Major, minor, or cognate</a:t>
            </a:r>
          </a:p>
          <a:p>
            <a:r>
              <a:rPr lang="en-US" b="1" dirty="0" smtClean="0"/>
              <a:t>GPA</a:t>
            </a:r>
            <a:r>
              <a:rPr lang="en-US" dirty="0" smtClean="0"/>
              <a:t> if above a 3.0 (cumulative or major)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u="sng" dirty="0" smtClean="0"/>
              <a:t>MAY ALSO INCLUDE:</a:t>
            </a:r>
          </a:p>
          <a:p>
            <a:r>
              <a:rPr lang="en-US" dirty="0" smtClean="0"/>
              <a:t>Awards/Honors/Scholarships (consider a separate section if ≥3)</a:t>
            </a:r>
          </a:p>
          <a:p>
            <a:pPr lvl="1"/>
            <a:r>
              <a:rPr lang="en-US" sz="1600" dirty="0" smtClean="0"/>
              <a:t>Dean’s List, President’s List, Scholarship Programs, Honors College, Capstone Scholars</a:t>
            </a:r>
          </a:p>
          <a:p>
            <a:r>
              <a:rPr lang="en-US" dirty="0" smtClean="0"/>
              <a:t>Study abroad experiences</a:t>
            </a:r>
          </a:p>
          <a:p>
            <a:r>
              <a:rPr lang="en-US" dirty="0" smtClean="0"/>
              <a:t>Relevant coursework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862" y="365126"/>
            <a:ext cx="5657042" cy="15476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644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26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Related Coursework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626" y="1825625"/>
            <a:ext cx="7886700" cy="4351338"/>
          </a:xfrm>
        </p:spPr>
        <p:txBody>
          <a:bodyPr/>
          <a:lstStyle/>
          <a:p>
            <a:r>
              <a:rPr lang="en-US" sz="2400" i="1" dirty="0" smtClean="0"/>
              <a:t>Optional</a:t>
            </a:r>
            <a:r>
              <a:rPr lang="en-US" sz="2400" dirty="0" smtClean="0"/>
              <a:t>, and can also be incorporated into the “Education” section if preferred</a:t>
            </a:r>
          </a:p>
          <a:p>
            <a:r>
              <a:rPr lang="en-US" sz="2400" dirty="0" smtClean="0"/>
              <a:t>Used when you lack related experience but want to demonstrate specific knowledge</a:t>
            </a:r>
          </a:p>
          <a:p>
            <a:r>
              <a:rPr lang="en-US" sz="2400" dirty="0" smtClean="0"/>
              <a:t>List course titles that relate to the position for which you’re applying</a:t>
            </a:r>
          </a:p>
          <a:p>
            <a:pPr lvl="1"/>
            <a:r>
              <a:rPr lang="en-US" dirty="0" smtClean="0"/>
              <a:t>For example:</a:t>
            </a:r>
          </a:p>
          <a:p>
            <a:pPr marL="342900" lvl="1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5682927"/>
              </p:ext>
            </p:extLst>
          </p:nvPr>
        </p:nvGraphicFramePr>
        <p:xfrm>
          <a:off x="940156" y="4744322"/>
          <a:ext cx="6096000" cy="9160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77884263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724444868"/>
                    </a:ext>
                  </a:extLst>
                </a:gridCol>
              </a:tblGrid>
              <a:tr h="336939"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ysClr val="windowText" lastClr="000000"/>
                          </a:solidFill>
                        </a:rPr>
                        <a:t>Algorithmic Design I</a:t>
                      </a:r>
                      <a:r>
                        <a:rPr lang="en-US" sz="1600" b="0" baseline="0" dirty="0" smtClean="0">
                          <a:solidFill>
                            <a:sysClr val="windowText" lastClr="000000"/>
                          </a:solidFill>
                        </a:rPr>
                        <a:t> &amp; II</a:t>
                      </a:r>
                      <a:endParaRPr lang="en-US" sz="16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ysClr val="windowText" lastClr="000000"/>
                          </a:solidFill>
                        </a:rPr>
                        <a:t>UNIX/Linux</a:t>
                      </a:r>
                      <a:r>
                        <a:rPr lang="en-US" sz="1600" b="0" baseline="0" dirty="0" smtClean="0">
                          <a:solidFill>
                            <a:sysClr val="windowText" lastClr="000000"/>
                          </a:solidFill>
                        </a:rPr>
                        <a:t> Fundamentals</a:t>
                      </a:r>
                      <a:endParaRPr lang="en-US" sz="16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9089069"/>
                  </a:ext>
                </a:extLst>
              </a:tr>
              <a:tr h="28391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Digital Logic Design</a:t>
                      </a:r>
                      <a:endParaRPr lang="en-US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ysClr val="windowText" lastClr="000000"/>
                          </a:solidFill>
                        </a:rPr>
                        <a:t>Introduction to Computer</a:t>
                      </a:r>
                      <a:br>
                        <a:rPr lang="en-US" sz="1600" b="0" dirty="0" smtClean="0">
                          <a:solidFill>
                            <a:sysClr val="windowText" lastClr="000000"/>
                          </a:solidFill>
                        </a:rPr>
                      </a:br>
                      <a:r>
                        <a:rPr lang="en-US" sz="1600" b="0" baseline="0" dirty="0" smtClean="0">
                          <a:solidFill>
                            <a:sysClr val="windowText" lastClr="000000"/>
                          </a:solidFill>
                        </a:rPr>
                        <a:t>     Architecture</a:t>
                      </a:r>
                      <a:endParaRPr lang="en-US" sz="16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2469522"/>
                  </a:ext>
                </a:extLst>
              </a:tr>
            </a:tbl>
          </a:graphicData>
        </a:graphic>
      </p:graphicFrame>
      <p:pic>
        <p:nvPicPr>
          <p:cNvPr id="5" name="Picture 2" descr=" school back to school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296" y="4332689"/>
            <a:ext cx="2282890" cy="22828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364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75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Skills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375" y="1690689"/>
            <a:ext cx="7886700" cy="4351338"/>
          </a:xfrm>
        </p:spPr>
        <p:txBody>
          <a:bodyPr>
            <a:normAutofit/>
          </a:bodyPr>
          <a:lstStyle/>
          <a:p>
            <a:r>
              <a:rPr lang="en-US" sz="2400" i="1" dirty="0" smtClean="0"/>
              <a:t>Optional</a:t>
            </a:r>
            <a:r>
              <a:rPr lang="en-US" sz="2400" dirty="0"/>
              <a:t> </a:t>
            </a:r>
            <a:r>
              <a:rPr lang="en-US" sz="2400" dirty="0" smtClean="0"/>
              <a:t>(but valuable!)</a:t>
            </a:r>
          </a:p>
          <a:p>
            <a:r>
              <a:rPr lang="en-US" sz="2400" dirty="0" smtClean="0"/>
              <a:t>Focus on “hard skills”</a:t>
            </a:r>
          </a:p>
          <a:p>
            <a:r>
              <a:rPr lang="en-US" sz="2400" dirty="0"/>
              <a:t>List product names and </a:t>
            </a:r>
            <a:endParaRPr lang="en-US" sz="2400" dirty="0" smtClean="0"/>
          </a:p>
          <a:p>
            <a:r>
              <a:rPr lang="en-US" sz="2400" dirty="0" smtClean="0"/>
              <a:t>numbers </a:t>
            </a:r>
            <a:r>
              <a:rPr lang="en-US" sz="2400" dirty="0"/>
              <a:t>if possible</a:t>
            </a:r>
            <a:endParaRPr lang="en-US" sz="2400" dirty="0" smtClean="0"/>
          </a:p>
          <a:p>
            <a:r>
              <a:rPr lang="en-US" sz="2400" dirty="0" smtClean="0"/>
              <a:t>Possible categories include:</a:t>
            </a:r>
          </a:p>
          <a:p>
            <a:pPr marL="0" indent="0">
              <a:buNone/>
            </a:pPr>
            <a:r>
              <a:rPr lang="en-US" sz="2600" dirty="0" smtClean="0"/>
              <a:t/>
            </a:r>
            <a:br>
              <a:rPr lang="en-US" sz="2600" dirty="0" smtClean="0"/>
            </a:br>
            <a:r>
              <a:rPr lang="en-US" sz="2600" dirty="0" smtClean="0"/>
              <a:t/>
            </a:r>
            <a:br>
              <a:rPr lang="en-US" sz="2600" dirty="0" smtClean="0"/>
            </a:br>
            <a:r>
              <a:rPr lang="en-US" sz="2000" dirty="0" smtClean="0"/>
              <a:t>  *  Students seeking positions in technology should break this list down</a:t>
            </a:r>
          </a:p>
          <a:p>
            <a:pPr marL="0" indent="0">
              <a:buNone/>
            </a:pPr>
            <a:endParaRPr lang="en-US" sz="2600" dirty="0" smtClean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3118682"/>
              </p:ext>
            </p:extLst>
          </p:nvPr>
        </p:nvGraphicFramePr>
        <p:xfrm>
          <a:off x="964163" y="4949325"/>
          <a:ext cx="60960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406964947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7121585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Programming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  <a:t> languages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  <a:t>Software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Operating systems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Databases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Peripherals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320478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5501899"/>
              </p:ext>
            </p:extLst>
          </p:nvPr>
        </p:nvGraphicFramePr>
        <p:xfrm>
          <a:off x="964163" y="3805099"/>
          <a:ext cx="7636911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5637">
                  <a:extLst>
                    <a:ext uri="{9D8B030D-6E8A-4147-A177-3AD203B41FA5}">
                      <a16:colId xmlns:a16="http://schemas.microsoft.com/office/drawing/2014/main" val="2123318779"/>
                    </a:ext>
                  </a:extLst>
                </a:gridCol>
                <a:gridCol w="2545637">
                  <a:extLst>
                    <a:ext uri="{9D8B030D-6E8A-4147-A177-3AD203B41FA5}">
                      <a16:colId xmlns:a16="http://schemas.microsoft.com/office/drawing/2014/main" val="3949134110"/>
                    </a:ext>
                  </a:extLst>
                </a:gridCol>
                <a:gridCol w="2545637">
                  <a:extLst>
                    <a:ext uri="{9D8B030D-6E8A-4147-A177-3AD203B41FA5}">
                      <a16:colId xmlns:a16="http://schemas.microsoft.com/office/drawing/2014/main" val="4281872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Computers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Technology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Language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6347807"/>
                  </a:ext>
                </a:extLst>
              </a:tr>
            </a:tbl>
          </a:graphicData>
        </a:graphic>
      </p:graphicFrame>
      <p:pic>
        <p:nvPicPr>
          <p:cNvPr id="8" name="Picture 2" descr="http://businessinsavannah.com/sites/default/files/field/photos/mpg_-_how_to_write_a_resum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540" y="514756"/>
            <a:ext cx="3647818" cy="23790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872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037" y="1703380"/>
            <a:ext cx="7648087" cy="2999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949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964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Experience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3963" y="1831781"/>
            <a:ext cx="813279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Can be labeled as…</a:t>
            </a:r>
          </a:p>
          <a:p>
            <a:pPr marL="0" indent="0">
              <a:buNone/>
            </a:pPr>
            <a:endParaRPr lang="en-US" dirty="0" smtClean="0"/>
          </a:p>
          <a:p>
            <a:pPr marL="3429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Always include:</a:t>
            </a:r>
          </a:p>
          <a:p>
            <a:pPr lvl="1"/>
            <a:r>
              <a:rPr lang="en-US" dirty="0" smtClean="0"/>
              <a:t>Employer Name</a:t>
            </a:r>
          </a:p>
          <a:p>
            <a:pPr lvl="1"/>
            <a:r>
              <a:rPr lang="en-US" dirty="0" smtClean="0"/>
              <a:t>Employer Location (City, State OR School)</a:t>
            </a:r>
          </a:p>
          <a:p>
            <a:pPr lvl="1"/>
            <a:r>
              <a:rPr lang="en-US" dirty="0" smtClean="0"/>
              <a:t>Your position title</a:t>
            </a:r>
          </a:p>
          <a:p>
            <a:pPr lvl="1"/>
            <a:r>
              <a:rPr lang="en-US" dirty="0" smtClean="0"/>
              <a:t>Dates of employment</a:t>
            </a:r>
          </a:p>
          <a:p>
            <a:pPr lvl="1"/>
            <a:r>
              <a:rPr lang="en-US" dirty="0" smtClean="0"/>
              <a:t>Bulleted list of accomplishments/contributions </a:t>
            </a:r>
            <a:r>
              <a:rPr lang="en-US" b="1" dirty="0" smtClean="0"/>
              <a:t>beginning with an ACTION VERB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751109"/>
              </p:ext>
            </p:extLst>
          </p:nvPr>
        </p:nvGraphicFramePr>
        <p:xfrm>
          <a:off x="867746" y="2255417"/>
          <a:ext cx="8154956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8739">
                  <a:extLst>
                    <a:ext uri="{9D8B030D-6E8A-4147-A177-3AD203B41FA5}">
                      <a16:colId xmlns:a16="http://schemas.microsoft.com/office/drawing/2014/main" val="1631500014"/>
                    </a:ext>
                  </a:extLst>
                </a:gridCol>
                <a:gridCol w="2038739">
                  <a:extLst>
                    <a:ext uri="{9D8B030D-6E8A-4147-A177-3AD203B41FA5}">
                      <a16:colId xmlns:a16="http://schemas.microsoft.com/office/drawing/2014/main" val="2709424540"/>
                    </a:ext>
                  </a:extLst>
                </a:gridCol>
                <a:gridCol w="2038739">
                  <a:extLst>
                    <a:ext uri="{9D8B030D-6E8A-4147-A177-3AD203B41FA5}">
                      <a16:colId xmlns:a16="http://schemas.microsoft.com/office/drawing/2014/main" val="3257979787"/>
                    </a:ext>
                  </a:extLst>
                </a:gridCol>
                <a:gridCol w="2038739">
                  <a:extLst>
                    <a:ext uri="{9D8B030D-6E8A-4147-A177-3AD203B41FA5}">
                      <a16:colId xmlns:a16="http://schemas.microsoft.com/office/drawing/2014/main" val="7431931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Work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b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Experience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Relevant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Experience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Research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Experience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Volunteer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Experience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65662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11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26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Building Your Bullet Points…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626" y="1825625"/>
            <a:ext cx="7886700" cy="4351338"/>
          </a:xfrm>
        </p:spPr>
        <p:txBody>
          <a:bodyPr/>
          <a:lstStyle/>
          <a:p>
            <a:r>
              <a:rPr lang="en-US" dirty="0" smtClean="0"/>
              <a:t>Describe your accomplishments*</a:t>
            </a:r>
          </a:p>
          <a:p>
            <a:r>
              <a:rPr lang="en-US" dirty="0" smtClean="0"/>
              <a:t>Use short, concise sentences</a:t>
            </a:r>
          </a:p>
          <a:p>
            <a:r>
              <a:rPr lang="en-US" dirty="0" smtClean="0"/>
              <a:t>Describe “soft” (transferrable) skills you utilized</a:t>
            </a:r>
          </a:p>
          <a:p>
            <a:pPr lvl="1"/>
            <a:r>
              <a:rPr lang="en-US" dirty="0" smtClean="0"/>
              <a:t>Communication</a:t>
            </a:r>
          </a:p>
          <a:p>
            <a:pPr lvl="1"/>
            <a:r>
              <a:rPr lang="en-US" dirty="0" smtClean="0"/>
              <a:t>Teamwork</a:t>
            </a:r>
          </a:p>
          <a:p>
            <a:pPr lvl="1"/>
            <a:r>
              <a:rPr lang="en-US" dirty="0" smtClean="0"/>
              <a:t>Customer service</a:t>
            </a:r>
          </a:p>
          <a:p>
            <a:r>
              <a:rPr lang="en-US" dirty="0" smtClean="0"/>
              <a:t>Quantify: Use numbers, percentages, dollar amounts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472" y="4690966"/>
            <a:ext cx="7919878" cy="13620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456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287" y="357028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Additional Categories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287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Honors</a:t>
            </a:r>
          </a:p>
          <a:p>
            <a:r>
              <a:rPr lang="en-US" sz="2800" dirty="0" smtClean="0"/>
              <a:t>Activities</a:t>
            </a:r>
          </a:p>
          <a:p>
            <a:r>
              <a:rPr lang="en-US" sz="2800" dirty="0" smtClean="0"/>
              <a:t>Research</a:t>
            </a:r>
          </a:p>
          <a:p>
            <a:r>
              <a:rPr lang="en-US" sz="2800" dirty="0" smtClean="0"/>
              <a:t>Professional affiliations</a:t>
            </a:r>
          </a:p>
          <a:p>
            <a:endParaRPr lang="en-US" sz="2800" dirty="0"/>
          </a:p>
          <a:p>
            <a:r>
              <a:rPr lang="en-US" sz="2800" dirty="0" smtClean="0"/>
              <a:t>Consider including…</a:t>
            </a:r>
          </a:p>
          <a:p>
            <a:pPr lvl="1"/>
            <a:r>
              <a:rPr lang="en-US" sz="2500" dirty="0" smtClean="0"/>
              <a:t>Activities/leadership positions that demonstrate job-related skills</a:t>
            </a:r>
          </a:p>
          <a:p>
            <a:pPr lvl="1"/>
            <a:r>
              <a:rPr lang="en-US" sz="2500" dirty="0" smtClean="0"/>
              <a:t>Honors or awards</a:t>
            </a:r>
          </a:p>
        </p:txBody>
      </p:sp>
    </p:spTree>
    <p:extLst>
      <p:ext uri="{BB962C8B-B14F-4D97-AF65-F5344CB8AC3E}">
        <p14:creationId xmlns:p14="http://schemas.microsoft.com/office/powerpoint/2010/main" val="210473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26" y="357028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Let’s Review…</a:t>
            </a:r>
            <a:endParaRPr lang="en-US" sz="44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9211077"/>
              </p:ext>
            </p:extLst>
          </p:nvPr>
        </p:nvGraphicFramePr>
        <p:xfrm>
          <a:off x="955384" y="1836704"/>
          <a:ext cx="7886700" cy="368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379021242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7578259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Resume DO’s</a:t>
                      </a:r>
                      <a:endParaRPr lang="en-US" sz="2000" dirty="0"/>
                    </a:p>
                  </a:txBody>
                  <a:tcPr>
                    <a:solidFill>
                      <a:srgbClr val="66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Resume</a:t>
                      </a:r>
                      <a:r>
                        <a:rPr lang="en-US" sz="2000" baseline="0" dirty="0" smtClean="0"/>
                        <a:t> DON’Ts</a:t>
                      </a:r>
                      <a:endParaRPr lang="en-US" sz="2000" dirty="0"/>
                    </a:p>
                  </a:txBody>
                  <a:tcPr>
                    <a:solidFill>
                      <a:srgbClr val="6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422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Use</a:t>
                      </a:r>
                      <a:r>
                        <a:rPr lang="en-US" sz="1600" baseline="0" dirty="0" smtClean="0"/>
                        <a:t> action verbs</a:t>
                      </a:r>
                    </a:p>
                    <a:p>
                      <a:pPr algn="ctr"/>
                      <a:endParaRPr lang="en-US" sz="1600" baseline="0" dirty="0" smtClean="0"/>
                    </a:p>
                  </a:txBody>
                  <a:tcPr>
                    <a:solidFill>
                      <a:srgbClr val="FFC9C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Use pronouns (I, me, my, etc.)</a:t>
                      </a:r>
                      <a:endParaRPr lang="en-US" sz="1600" dirty="0"/>
                    </a:p>
                  </a:txBody>
                  <a:tcPr>
                    <a:solidFill>
                      <a:srgbClr val="FFC9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143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Use concise sentences</a:t>
                      </a:r>
                    </a:p>
                    <a:p>
                      <a:pPr algn="ctr"/>
                      <a:endParaRPr lang="en-US" sz="1600" dirty="0"/>
                    </a:p>
                  </a:txBody>
                  <a:tcPr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Include</a:t>
                      </a:r>
                      <a:r>
                        <a:rPr lang="en-US" sz="1600" baseline="0" dirty="0" smtClean="0"/>
                        <a:t> references</a:t>
                      </a:r>
                      <a:endParaRPr lang="en-US" sz="1600" dirty="0"/>
                    </a:p>
                  </a:txBody>
                  <a:tcPr>
                    <a:solidFill>
                      <a:srgbClr val="FF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480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Keep resume to 1 page</a:t>
                      </a:r>
                    </a:p>
                    <a:p>
                      <a:pPr algn="ctr"/>
                      <a:endParaRPr lang="en-US" sz="1600" dirty="0"/>
                    </a:p>
                  </a:txBody>
                  <a:tcPr>
                    <a:solidFill>
                      <a:srgbClr val="FFC9C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Include personal information (age, marital</a:t>
                      </a:r>
                      <a:r>
                        <a:rPr lang="en-US" sz="1600" baseline="0" dirty="0" smtClean="0"/>
                        <a:t> status</a:t>
                      </a:r>
                      <a:r>
                        <a:rPr lang="en-US" sz="1600" dirty="0" smtClean="0"/>
                        <a:t>,</a:t>
                      </a:r>
                      <a:r>
                        <a:rPr lang="en-US" sz="1600" baseline="0" dirty="0" smtClean="0"/>
                        <a:t> gender identity)</a:t>
                      </a:r>
                      <a:endParaRPr lang="en-US" sz="1600" dirty="0"/>
                    </a:p>
                  </a:txBody>
                  <a:tcPr>
                    <a:solidFill>
                      <a:srgbClr val="FFC9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734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PROOFREAD!</a:t>
                      </a:r>
                    </a:p>
                    <a:p>
                      <a:pPr algn="ctr"/>
                      <a:endParaRPr lang="en-US" sz="1600" dirty="0"/>
                    </a:p>
                  </a:txBody>
                  <a:tcPr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Include nonessential information</a:t>
                      </a:r>
                      <a:endParaRPr lang="en-US" sz="1600" dirty="0"/>
                    </a:p>
                  </a:txBody>
                  <a:tcPr>
                    <a:solidFill>
                      <a:srgbClr val="FF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270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254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9464" y="365126"/>
            <a:ext cx="7785886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How does the Career Center help?</a:t>
            </a:r>
            <a:endParaRPr lang="en-US" sz="44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29464" y="1825625"/>
            <a:ext cx="4058293" cy="2695004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800" dirty="0" smtClean="0"/>
              <a:t>  Resume Reviews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dirty="0" smtClean="0"/>
              <a:t>  Major &amp; Career</a:t>
            </a:r>
            <a:br>
              <a:rPr lang="en-US" sz="2800" dirty="0" smtClean="0"/>
            </a:br>
            <a:r>
              <a:rPr lang="en-US" sz="2800" dirty="0" smtClean="0"/>
              <a:t>   Exploration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dirty="0" smtClean="0"/>
              <a:t>  Handshake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dirty="0"/>
              <a:t> </a:t>
            </a:r>
            <a:r>
              <a:rPr lang="en-US" sz="2800" dirty="0" smtClean="0"/>
              <a:t> Internship &amp; Co-op </a:t>
            </a:r>
            <a:br>
              <a:rPr lang="en-US" sz="2800" dirty="0" smtClean="0"/>
            </a:br>
            <a:r>
              <a:rPr lang="en-US" sz="2800" dirty="0" smtClean="0"/>
              <a:t>   Search</a:t>
            </a:r>
          </a:p>
        </p:txBody>
      </p:sp>
      <p:pic>
        <p:nvPicPr>
          <p:cNvPr id="1026" name="Picture 2" descr="Career Center Th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442" y="4106702"/>
            <a:ext cx="5073930" cy="2663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787757" y="1810804"/>
            <a:ext cx="35015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/>
              <a:t>Mock Interviews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/>
              <a:t>Company Research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/>
              <a:t>Salary Negotiation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/>
              <a:t>Professional Development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918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27233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/>
              <a:t>What is 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601" y="3024802"/>
            <a:ext cx="7886700" cy="316453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 smtClean="0">
              <a:cs typeface="Arial" pitchFamily="34" charset="0"/>
            </a:endParaRPr>
          </a:p>
          <a:p>
            <a:pPr marL="0" indent="0" algn="ctr">
              <a:buNone/>
            </a:pPr>
            <a:r>
              <a:rPr lang="en-US" sz="3200" dirty="0" smtClean="0">
                <a:cs typeface="Arial" pitchFamily="34" charset="0"/>
              </a:rPr>
              <a:t>The </a:t>
            </a:r>
            <a:r>
              <a:rPr lang="en-US" sz="3200" dirty="0">
                <a:cs typeface="Arial" pitchFamily="34" charset="0"/>
              </a:rPr>
              <a:t>USC Handshake database allows students to search for </a:t>
            </a:r>
            <a:r>
              <a:rPr lang="en-US" sz="3200" b="1" dirty="0">
                <a:ln w="6350">
                  <a:solidFill>
                    <a:schemeClr val="bg2">
                      <a:lumMod val="25000"/>
                      <a:alpha val="50000"/>
                    </a:schemeClr>
                  </a:solidFill>
                </a:ln>
                <a:solidFill>
                  <a:srgbClr val="B8D010"/>
                </a:solidFill>
                <a:cs typeface="Arial" pitchFamily="34" charset="0"/>
              </a:rPr>
              <a:t>jobs</a:t>
            </a:r>
            <a:r>
              <a:rPr lang="en-US" sz="3200" dirty="0">
                <a:ln>
                  <a:solidFill>
                    <a:schemeClr val="bg2">
                      <a:lumMod val="25000"/>
                      <a:alpha val="50000"/>
                    </a:schemeClr>
                  </a:solidFill>
                </a:ln>
                <a:solidFill>
                  <a:srgbClr val="B8D010"/>
                </a:solidFill>
                <a:cs typeface="Arial" pitchFamily="34" charset="0"/>
              </a:rPr>
              <a:t>, </a:t>
            </a:r>
            <a:r>
              <a:rPr lang="en-US" sz="3200" b="1" dirty="0">
                <a:solidFill>
                  <a:srgbClr val="FABE16"/>
                </a:solidFill>
                <a:cs typeface="Arial" pitchFamily="34" charset="0"/>
              </a:rPr>
              <a:t>internships</a:t>
            </a:r>
            <a:r>
              <a:rPr lang="en-US" sz="3200" dirty="0">
                <a:solidFill>
                  <a:srgbClr val="FCBC34"/>
                </a:solidFill>
                <a:cs typeface="Arial" pitchFamily="34" charset="0"/>
              </a:rPr>
              <a:t>, </a:t>
            </a:r>
            <a:r>
              <a:rPr lang="en-US" sz="3200" dirty="0" smtClean="0">
                <a:cs typeface="Arial" pitchFamily="34" charset="0"/>
              </a:rPr>
              <a:t>and</a:t>
            </a:r>
            <a:r>
              <a:rPr lang="en-US" sz="3200" dirty="0" smtClean="0">
                <a:solidFill>
                  <a:srgbClr val="FCBC34"/>
                </a:solidFill>
                <a:cs typeface="Arial" pitchFamily="34" charset="0"/>
              </a:rPr>
              <a:t> </a:t>
            </a:r>
            <a:r>
              <a:rPr lang="en-US" sz="3200" b="1" dirty="0" smtClean="0">
                <a:solidFill>
                  <a:srgbClr val="52C3D9"/>
                </a:solidFill>
                <a:cs typeface="Arial" pitchFamily="34" charset="0"/>
              </a:rPr>
              <a:t>co-ops</a:t>
            </a:r>
            <a:r>
              <a:rPr lang="en-US" sz="3200" dirty="0">
                <a:solidFill>
                  <a:srgbClr val="52C3D9"/>
                </a:solidFill>
                <a:cs typeface="Arial" pitchFamily="34" charset="0"/>
              </a:rPr>
              <a:t>.</a:t>
            </a:r>
            <a:r>
              <a:rPr lang="en-US" sz="3200" dirty="0">
                <a:cs typeface="Arial" pitchFamily="34" charset="0"/>
              </a:rPr>
              <a:t>  </a:t>
            </a:r>
            <a:endParaRPr lang="en-US" sz="1600" b="1" dirty="0">
              <a:cs typeface="Arial" pitchFamily="34" charset="0"/>
            </a:endParaRPr>
          </a:p>
        </p:txBody>
      </p:sp>
      <p:pic>
        <p:nvPicPr>
          <p:cNvPr id="4" name="Picture 2" descr="Image result for handshake career softwar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893" y="1216915"/>
            <a:ext cx="5296213" cy="939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407667" y="1433377"/>
            <a:ext cx="7191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?</a:t>
            </a:r>
            <a:endParaRPr lang="en-US" sz="5400" dirty="0"/>
          </a:p>
        </p:txBody>
      </p:sp>
      <p:sp>
        <p:nvSpPr>
          <p:cNvPr id="6" name="TextBox 5"/>
          <p:cNvSpPr txBox="1"/>
          <p:nvPr/>
        </p:nvSpPr>
        <p:spPr>
          <a:xfrm>
            <a:off x="2363055" y="2177398"/>
            <a:ext cx="4417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Every job starts with a handshake.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926601" y="5595217"/>
            <a:ext cx="7886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 smtClean="0"/>
              <a:t>To activate your account:</a:t>
            </a:r>
          </a:p>
          <a:p>
            <a:r>
              <a:rPr lang="en-US" dirty="0"/>
              <a:t>	</a:t>
            </a:r>
            <a:r>
              <a:rPr lang="en-US" sz="1400" dirty="0" smtClean="0"/>
              <a:t>- Go </a:t>
            </a:r>
            <a:r>
              <a:rPr lang="en-US" sz="1400" smtClean="0"/>
              <a:t>to </a:t>
            </a:r>
            <a:r>
              <a:rPr lang="en-US" sz="1400" smtClean="0">
                <a:hlinkClick r:id="rId4"/>
              </a:rPr>
              <a:t>https://sc.joinhandshake.com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- Enter your @mailbox or @email.sc.edu email address, then click U of SC Student Log-In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- On the next screen, type in your network name and university password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876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 smtClean="0"/>
              <a:t>Handshake Resume Approval</a:t>
            </a:r>
            <a:endParaRPr lang="en-US" sz="44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Approved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1902538"/>
          </a:xfrm>
        </p:spPr>
        <p:txBody>
          <a:bodyPr/>
          <a:lstStyle/>
          <a:p>
            <a:r>
              <a:rPr lang="en-US" dirty="0"/>
              <a:t>Can look at posted </a:t>
            </a:r>
            <a:r>
              <a:rPr lang="en-US" dirty="0" smtClean="0"/>
              <a:t>positions</a:t>
            </a:r>
          </a:p>
          <a:p>
            <a:r>
              <a:rPr lang="en-US" dirty="0" smtClean="0"/>
              <a:t>Can be searched for by employers</a:t>
            </a:r>
            <a:endParaRPr lang="en-US" dirty="0"/>
          </a:p>
          <a:p>
            <a:r>
              <a:rPr lang="en-US" b="1" dirty="0" smtClean="0"/>
              <a:t>Can apply for any position posted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Not Approved</a:t>
            </a:r>
            <a:endParaRPr lang="en-US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1902538"/>
          </a:xfrm>
        </p:spPr>
        <p:txBody>
          <a:bodyPr/>
          <a:lstStyle/>
          <a:p>
            <a:r>
              <a:rPr lang="en-US" dirty="0" smtClean="0"/>
              <a:t>Can look at posted positions</a:t>
            </a:r>
          </a:p>
          <a:p>
            <a:r>
              <a:rPr lang="en-US" dirty="0" smtClean="0"/>
              <a:t>Can be searched for by employers</a:t>
            </a:r>
          </a:p>
          <a:p>
            <a:r>
              <a:rPr lang="en-US" b="1" dirty="0" smtClean="0"/>
              <a:t>Cannot apply for ANYTHING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516629" y="4849402"/>
            <a:ext cx="6113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660000"/>
                </a:solidFill>
              </a:rPr>
              <a:t>* To obtain </a:t>
            </a:r>
            <a:r>
              <a:rPr lang="en-US" sz="2400" i="1" dirty="0" smtClean="0">
                <a:solidFill>
                  <a:srgbClr val="660000"/>
                </a:solidFill>
              </a:rPr>
              <a:t>Approved</a:t>
            </a:r>
            <a:r>
              <a:rPr lang="en-US" sz="2400" dirty="0" smtClean="0">
                <a:solidFill>
                  <a:srgbClr val="660000"/>
                </a:solidFill>
              </a:rPr>
              <a:t> access to Handshake, you will need to upload your resume to your Handshake profile. </a:t>
            </a:r>
            <a:r>
              <a:rPr lang="en-US" sz="2400" b="1" dirty="0" smtClean="0">
                <a:solidFill>
                  <a:srgbClr val="660000"/>
                </a:solidFill>
              </a:rPr>
              <a:t>Please do this </a:t>
            </a:r>
            <a:r>
              <a:rPr lang="en-US" sz="2400" b="1" i="1" dirty="0" smtClean="0">
                <a:solidFill>
                  <a:srgbClr val="660000"/>
                </a:solidFill>
              </a:rPr>
              <a:t>early</a:t>
            </a:r>
            <a:r>
              <a:rPr lang="en-US" sz="2400" b="1" dirty="0" smtClean="0">
                <a:solidFill>
                  <a:srgbClr val="660000"/>
                </a:solidFill>
              </a:rPr>
              <a:t>!</a:t>
            </a:r>
            <a:endParaRPr lang="en-US" sz="2400" b="1" dirty="0">
              <a:solidFill>
                <a:srgbClr val="66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67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97" y="157376"/>
            <a:ext cx="8105816" cy="654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16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et fall2017 handshake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959" y="2434975"/>
            <a:ext cx="7620000" cy="190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00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844" y="37065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The Importance of Networking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844" y="1825625"/>
            <a:ext cx="7886700" cy="4351338"/>
          </a:xfrm>
        </p:spPr>
        <p:txBody>
          <a:bodyPr/>
          <a:lstStyle/>
          <a:p>
            <a:r>
              <a:rPr lang="en-US" dirty="0" smtClean="0"/>
              <a:t>80% of job vacancies are never advertised.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Most employers would prefer to hire a person referred by a colleague, peer, or friend and believe they will be exposed to a higher quality candidate in this manner.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r>
              <a:rPr lang="en-US" dirty="0" smtClean="0"/>
              <a:t>The overall time needed to find a job can be drastically reduced.</a:t>
            </a:r>
          </a:p>
          <a:p>
            <a:pPr lvl="1"/>
            <a:r>
              <a:rPr lang="en-US" dirty="0" smtClean="0"/>
              <a:t>4-6 months if networking</a:t>
            </a:r>
          </a:p>
          <a:p>
            <a:pPr lvl="1"/>
            <a:r>
              <a:rPr lang="en-US" dirty="0" smtClean="0"/>
              <a:t>6-9 months if not networking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You can learn more about your fields of interest and occupations within it, as well as information about specific organizations.</a:t>
            </a:r>
          </a:p>
        </p:txBody>
      </p:sp>
    </p:spTree>
    <p:extLst>
      <p:ext uri="{BB962C8B-B14F-4D97-AF65-F5344CB8AC3E}">
        <p14:creationId xmlns:p14="http://schemas.microsoft.com/office/powerpoint/2010/main" val="3389091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117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Know Your Goal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117" y="1832724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Understand your reason for attending the fair.</a:t>
            </a:r>
            <a:br>
              <a:rPr lang="en-US" sz="2800" dirty="0" smtClean="0"/>
            </a:br>
            <a:r>
              <a:rPr lang="en-US" sz="2800" dirty="0" smtClean="0"/>
              <a:t>Are you…</a:t>
            </a:r>
            <a:br>
              <a:rPr lang="en-US" sz="2800" dirty="0" smtClean="0"/>
            </a:br>
            <a:r>
              <a:rPr lang="en-US" sz="1400" dirty="0" smtClean="0"/>
              <a:t> </a:t>
            </a:r>
          </a:p>
          <a:p>
            <a:pPr lvl="1"/>
            <a:r>
              <a:rPr lang="en-US" sz="2400" dirty="0" smtClean="0"/>
              <a:t>Looking for full-time or part-time jobs, internships, </a:t>
            </a:r>
            <a:br>
              <a:rPr lang="en-US" sz="2400" dirty="0" smtClean="0"/>
            </a:br>
            <a:r>
              <a:rPr lang="en-US" sz="2400" dirty="0" smtClean="0"/>
              <a:t>or co-ops?</a:t>
            </a:r>
            <a:br>
              <a:rPr lang="en-US" sz="2400" dirty="0" smtClean="0"/>
            </a:br>
            <a:r>
              <a:rPr lang="en-US" sz="1200" dirty="0" smtClean="0"/>
              <a:t> </a:t>
            </a:r>
          </a:p>
          <a:p>
            <a:pPr lvl="1"/>
            <a:r>
              <a:rPr lang="en-US" sz="2400" dirty="0" smtClean="0"/>
              <a:t>Exploring career opportunities?</a:t>
            </a:r>
            <a:br>
              <a:rPr lang="en-US" sz="2400" dirty="0" smtClean="0"/>
            </a:br>
            <a:r>
              <a:rPr lang="en-US" sz="1200" dirty="0" smtClean="0"/>
              <a:t> </a:t>
            </a:r>
          </a:p>
          <a:p>
            <a:pPr lvl="1"/>
            <a:r>
              <a:rPr lang="en-US" sz="2400" dirty="0" smtClean="0"/>
              <a:t>Investigating companies?</a:t>
            </a:r>
            <a:br>
              <a:rPr lang="en-US" sz="2400" dirty="0" smtClean="0"/>
            </a:br>
            <a:r>
              <a:rPr lang="en-US" sz="1200" dirty="0" smtClean="0"/>
              <a:t> </a:t>
            </a:r>
          </a:p>
          <a:p>
            <a:pPr lvl="1"/>
            <a:r>
              <a:rPr lang="en-US" sz="2400" dirty="0" smtClean="0"/>
              <a:t>Practicing your networking skills?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3718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844" y="370656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Researching Employers Attending the Fair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844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Review the list of employers attending the fair</a:t>
            </a:r>
          </a:p>
          <a:p>
            <a:pPr lvl="1"/>
            <a:r>
              <a:rPr lang="en-US" sz="2400" dirty="0" smtClean="0"/>
              <a:t>Handshake</a:t>
            </a:r>
          </a:p>
          <a:p>
            <a:pPr lvl="1"/>
            <a:r>
              <a:rPr lang="en-US" sz="2400" dirty="0" smtClean="0"/>
              <a:t>Fairs app</a:t>
            </a:r>
            <a:br>
              <a:rPr lang="en-US" sz="2400" dirty="0" smtClean="0"/>
            </a:br>
            <a:endParaRPr lang="en-US" sz="2400" dirty="0" smtClean="0"/>
          </a:p>
          <a:p>
            <a:r>
              <a:rPr lang="en-US" sz="2800" dirty="0" smtClean="0"/>
              <a:t>Visit employer web sites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Narrow your focus and prioritize the number of employers you want to connect with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4984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569" y="370656"/>
            <a:ext cx="7886700" cy="1325563"/>
          </a:xfrm>
        </p:spPr>
        <p:txBody>
          <a:bodyPr/>
          <a:lstStyle/>
          <a:p>
            <a:r>
              <a:rPr lang="en-US" dirty="0" smtClean="0"/>
              <a:t>Prepare your Pitch</a:t>
            </a:r>
            <a:endParaRPr lang="en-US" dirty="0"/>
          </a:p>
        </p:txBody>
      </p:sp>
      <p:pic>
        <p:nvPicPr>
          <p:cNvPr id="4098" name="Picture 2" descr="Image result for elevator image">
            <a:hlinkClick r:id="rId3"/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3742" y="370656"/>
            <a:ext cx="3958195" cy="267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00569" y="1696219"/>
            <a:ext cx="79913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Elevator Pitch: </a:t>
            </a:r>
            <a:br>
              <a:rPr lang="en-US" sz="2400" dirty="0" smtClean="0"/>
            </a:br>
            <a:r>
              <a:rPr lang="en-US" sz="2400" dirty="0" smtClean="0"/>
              <a:t>Marketing message for your</a:t>
            </a:r>
            <a:br>
              <a:rPr lang="en-US" sz="2400" dirty="0" smtClean="0"/>
            </a:br>
            <a:r>
              <a:rPr lang="en-US" sz="2400" dirty="0" smtClean="0"/>
              <a:t>professional self</a:t>
            </a:r>
            <a:br>
              <a:rPr lang="en-US" sz="2400" dirty="0" smtClean="0"/>
            </a:b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Your qualifications</a:t>
            </a:r>
            <a:br>
              <a:rPr lang="en-US" sz="2400" dirty="0" smtClean="0"/>
            </a:br>
            <a:r>
              <a:rPr lang="en-US" sz="2400" dirty="0" smtClean="0"/>
              <a:t>+ Your interests/goals </a:t>
            </a:r>
            <a:br>
              <a:rPr lang="en-US" sz="2400" dirty="0" smtClean="0"/>
            </a:br>
            <a:r>
              <a:rPr lang="en-US" sz="2400" dirty="0" smtClean="0"/>
              <a:t>= Your Pitch</a:t>
            </a:r>
            <a:br>
              <a:rPr lang="en-US" sz="2400" dirty="0" smtClean="0"/>
            </a:b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30-60 </a:t>
            </a:r>
            <a:r>
              <a:rPr lang="en-US" sz="2400" dirty="0" smtClean="0"/>
              <a:t>seconds</a:t>
            </a:r>
            <a:br>
              <a:rPr lang="en-US" sz="2400" dirty="0" smtClean="0"/>
            </a:b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Practice, practice, practice!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02136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842" y="391205"/>
            <a:ext cx="8176303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Prepare to Make a Good Impression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841" y="1825625"/>
            <a:ext cx="8176303" cy="4351338"/>
          </a:xfrm>
        </p:spPr>
        <p:txBody>
          <a:bodyPr>
            <a:noAutofit/>
          </a:bodyPr>
          <a:lstStyle/>
          <a:p>
            <a:r>
              <a:rPr lang="en-US" sz="2800" dirty="0" smtClean="0"/>
              <a:t>Have a well-written, critiqued resume (bring 20+ copies)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/>
              <a:t>Practice your elevator </a:t>
            </a:r>
            <a:r>
              <a:rPr lang="en-US" sz="2800" dirty="0" smtClean="0"/>
              <a:t>pitch until it sounds natural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Develop a list of questions for employers </a:t>
            </a:r>
            <a:r>
              <a:rPr lang="en-US" sz="2800" i="1" dirty="0" smtClean="0"/>
              <a:t>based on your research</a:t>
            </a:r>
            <a:br>
              <a:rPr lang="en-US" sz="2800" i="1" dirty="0" smtClean="0"/>
            </a:br>
            <a:endParaRPr lang="en-US" sz="2800" dirty="0" smtClean="0"/>
          </a:p>
          <a:p>
            <a:r>
              <a:rPr lang="en-US" sz="2800" dirty="0" smtClean="0"/>
              <a:t>Prepare a “Career Fair Employer Log” to use for note-taking during the fair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6218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391" y="380931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Career Fair Employer Log</a:t>
            </a:r>
            <a:endParaRPr lang="en-US" sz="4400" b="1" dirty="0"/>
          </a:p>
        </p:txBody>
      </p:sp>
      <p:pic>
        <p:nvPicPr>
          <p:cNvPr id="4" name="Content Placeholder 1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8311" y="1706494"/>
            <a:ext cx="77337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9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 Quiz!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2" descr="https://images.funagain.com/cover/huge/14052.jp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b="12770"/>
          <a:stretch>
            <a:fillRect/>
          </a:stretch>
        </p:blipFill>
        <p:spPr bwMode="auto">
          <a:xfrm>
            <a:off x="2001737" y="1690689"/>
            <a:ext cx="5140526" cy="44840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0433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391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Think Ahead!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391" y="1812176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Be prepared for potential bad weather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Consider travel time/parking and allow ample time for delays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Talk to professors about class conflicts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Bring 20+ copies of your resume</a:t>
            </a:r>
            <a:endParaRPr lang="en-US" sz="2800" dirty="0"/>
          </a:p>
        </p:txBody>
      </p:sp>
      <p:pic>
        <p:nvPicPr>
          <p:cNvPr id="4" name="Picture 8" descr="C:\Documents and Settings\bervine\Local Settings\Temporary Internet Files\Content.IE5\1GBVBKMR\MCj03825980000[1]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629400" y="3505006"/>
            <a:ext cx="1958975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37147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843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Make a Good Impression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843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Arrive early</a:t>
            </a:r>
          </a:p>
          <a:p>
            <a:r>
              <a:rPr lang="en-US" sz="2800" dirty="0" smtClean="0"/>
              <a:t>Behave professionally</a:t>
            </a:r>
          </a:p>
          <a:p>
            <a:r>
              <a:rPr lang="en-US" sz="2800" dirty="0" smtClean="0"/>
              <a:t>Establish rapport with the recruiters</a:t>
            </a:r>
          </a:p>
          <a:p>
            <a:r>
              <a:rPr lang="en-US" sz="2800" dirty="0" smtClean="0"/>
              <a:t>Remember your body language</a:t>
            </a:r>
          </a:p>
          <a:p>
            <a:r>
              <a:rPr lang="en-US" sz="2800" dirty="0" smtClean="0"/>
              <a:t>LISTEN to the recruiter</a:t>
            </a:r>
          </a:p>
          <a:p>
            <a:r>
              <a:rPr lang="en-US" sz="2800" dirty="0" smtClean="0"/>
              <a:t>Don’t ramble</a:t>
            </a:r>
          </a:p>
          <a:p>
            <a:r>
              <a:rPr lang="en-US" sz="2800" dirty="0" smtClean="0"/>
              <a:t>Ask at least </a:t>
            </a:r>
            <a:r>
              <a:rPr lang="en-US" sz="2800" b="1" u="sng" dirty="0" smtClean="0"/>
              <a:t>TWO</a:t>
            </a:r>
            <a:r>
              <a:rPr lang="en-US" sz="2800" dirty="0" smtClean="0"/>
              <a:t> intelligent questions of each organization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271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118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Sample Questions to Ask Employers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118" y="1825625"/>
            <a:ext cx="78867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2800" dirty="0" smtClean="0"/>
          </a:p>
          <a:p>
            <a:r>
              <a:rPr lang="en-US" sz="2800" dirty="0" smtClean="0"/>
              <a:t>What unique factors set this organization apart from others?</a:t>
            </a:r>
          </a:p>
          <a:p>
            <a:r>
              <a:rPr lang="en-US" sz="2800" dirty="0" smtClean="0"/>
              <a:t>What type of entry level positions exist in this field?</a:t>
            </a:r>
          </a:p>
          <a:p>
            <a:r>
              <a:rPr lang="en-US" sz="2800" dirty="0" smtClean="0"/>
              <a:t>How did you get personally interested in this field?</a:t>
            </a:r>
          </a:p>
          <a:p>
            <a:r>
              <a:rPr lang="en-US" sz="2800" dirty="0" smtClean="0"/>
              <a:t>What attracted you to this organization?</a:t>
            </a:r>
          </a:p>
          <a:p>
            <a:r>
              <a:rPr lang="en-US" sz="2800" dirty="0" smtClean="0"/>
              <a:t>What is the typical career path of someone in this organization/field?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2361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940" y="365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/>
              <a:t>Suit Up!</a:t>
            </a:r>
            <a:endParaRPr lang="en-US" sz="4400" b="1" dirty="0"/>
          </a:p>
        </p:txBody>
      </p:sp>
      <p:pic>
        <p:nvPicPr>
          <p:cNvPr id="4" name="Picture 2" descr="https://media2.giphy.com/media/dcAniYLbN0rcY/200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523" y="2473440"/>
            <a:ext cx="4513533" cy="2466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87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844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Always Follow Up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844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Search Handshake/Fairs to determine which employers will be conducting on-campus interviews after the fair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Mail or email thank-you cover letter and resume to selected employers as soon as possible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Follow up with a phone call approximately 2 weeks later</a:t>
            </a:r>
          </a:p>
        </p:txBody>
      </p:sp>
    </p:spTree>
    <p:extLst>
      <p:ext uri="{BB962C8B-B14F-4D97-AF65-F5344CB8AC3E}">
        <p14:creationId xmlns:p14="http://schemas.microsoft.com/office/powerpoint/2010/main" val="321366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298" y="1691359"/>
            <a:ext cx="6503541" cy="49499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850" y="202753"/>
            <a:ext cx="5088439" cy="140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7665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35" t="757" b="973"/>
          <a:stretch/>
        </p:blipFill>
        <p:spPr>
          <a:xfrm>
            <a:off x="729465" y="308226"/>
            <a:ext cx="8322067" cy="622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618" y="347697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Come visit us!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0618" y="1825625"/>
            <a:ext cx="7886700" cy="43513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400" b="1" dirty="0" smtClean="0"/>
              <a:t>College of Engineering &amp; Computing Career Center</a:t>
            </a:r>
          </a:p>
          <a:p>
            <a:pPr marL="0" indent="0" algn="ctr">
              <a:buNone/>
            </a:pPr>
            <a:r>
              <a:rPr lang="en-US" sz="2400" dirty="0" smtClean="0"/>
              <a:t>Swearingen 1A01 | 803-777-1949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1050" b="1" dirty="0" smtClean="0"/>
              <a:t> </a:t>
            </a:r>
          </a:p>
          <a:p>
            <a:pPr marL="0" indent="0" algn="ctr">
              <a:buNone/>
            </a:pPr>
            <a:r>
              <a:rPr lang="en-US" sz="2400" b="1" dirty="0" smtClean="0"/>
              <a:t>Drop-Ins</a:t>
            </a:r>
            <a:r>
              <a:rPr lang="en-US" sz="2400" dirty="0" smtClean="0"/>
              <a:t>: Monday-Friday, 1-4pm</a:t>
            </a:r>
          </a:p>
          <a:p>
            <a:pPr marL="0" indent="0" algn="ctr">
              <a:buNone/>
            </a:pPr>
            <a:r>
              <a:rPr lang="en-US" sz="2400" dirty="0" smtClean="0"/>
              <a:t>No appointment necessary!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wearing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406" y="2816307"/>
            <a:ext cx="3109123" cy="23699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366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618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sz="5400" b="1" dirty="0" smtClean="0"/>
              <a:t>Thank you!	</a:t>
            </a:r>
            <a:endParaRPr lang="en-US" sz="54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498" y="2255694"/>
            <a:ext cx="2481943" cy="4315013"/>
          </a:xfrm>
        </p:spPr>
      </p:pic>
      <p:sp>
        <p:nvSpPr>
          <p:cNvPr id="5" name="Cloud 4"/>
          <p:cNvSpPr/>
          <p:nvPr/>
        </p:nvSpPr>
        <p:spPr>
          <a:xfrm>
            <a:off x="2136710" y="1690689"/>
            <a:ext cx="2771192" cy="1642187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851918" y="2719874"/>
            <a:ext cx="177282" cy="1586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22506" y="2878494"/>
            <a:ext cx="177282" cy="1586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393094" y="3030894"/>
            <a:ext cx="177282" cy="1586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575249" y="2196654"/>
            <a:ext cx="1894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</a:t>
            </a:r>
            <a:r>
              <a:rPr lang="en-US" sz="2800" b="1" dirty="0" smtClean="0"/>
              <a:t>uestions?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75377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61874" y="1066800"/>
            <a:ext cx="45292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000" b="1" dirty="0" smtClean="0">
              <a:latin typeface="Arial"/>
              <a:cs typeface="Arial"/>
            </a:endParaRPr>
          </a:p>
          <a:p>
            <a:pPr algn="ctr"/>
            <a:r>
              <a:rPr lang="en-US" sz="4000" b="1" dirty="0" smtClean="0">
                <a:latin typeface="Arial"/>
                <a:cs typeface="Arial"/>
              </a:rPr>
              <a:t>Today’s college students will have 12 to 15 jobs over the span of their career.</a:t>
            </a:r>
            <a:endParaRPr lang="en-US" sz="40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5759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2296" y="-3"/>
            <a:ext cx="8421703" cy="685539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28700" b="1" dirty="0" smtClean="0">
                <a:ln w="57150">
                  <a:solidFill>
                    <a:sysClr val="windowText" lastClr="000000"/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Impact"/>
                <a:cs typeface="Impact"/>
              </a:rPr>
              <a:t>FACT</a:t>
            </a:r>
            <a:endParaRPr lang="en-US" sz="23900" spc="50" dirty="0">
              <a:ln w="57150">
                <a:solidFill>
                  <a:sysClr val="windowText" lastClr="000000"/>
                </a:solidFill>
                <a:prstDash val="solid"/>
              </a:ln>
              <a:solidFill>
                <a:schemeClr val="bg1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Impact"/>
              <a:cs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317913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19400" y="1676400"/>
            <a:ext cx="43226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atin typeface="Arial"/>
                <a:cs typeface="Arial"/>
              </a:rPr>
              <a:t>Employers don’t expect students to have any career-related experience before they graduate.</a:t>
            </a:r>
            <a:endParaRPr lang="en-US" sz="36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1169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2297" y="4214"/>
            <a:ext cx="8421703" cy="685539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700" b="1" dirty="0" smtClean="0">
                <a:ln w="12700">
                  <a:solidFill>
                    <a:sysClr val="windowText" lastClr="000000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Impact"/>
                <a:cs typeface="Impact"/>
              </a:rPr>
              <a:t>CRAP</a:t>
            </a:r>
            <a:endParaRPr lang="en-US" sz="16600" b="1" dirty="0">
              <a:ln w="12700">
                <a:solidFill>
                  <a:sysClr val="windowText" lastClr="000000"/>
                </a:solidFill>
                <a:prstDash val="solid"/>
              </a:ln>
              <a:solidFill>
                <a:srgbClr val="C0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Impact"/>
              <a:cs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1344755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63975" y="1293960"/>
            <a:ext cx="45292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Computing majors who graduated in 2015 reported starting salaries that averaged </a:t>
            </a:r>
          </a:p>
          <a:p>
            <a:pPr algn="ctr"/>
            <a:r>
              <a:rPr lang="en-US" sz="4000" b="1" dirty="0" smtClean="0">
                <a:latin typeface="Arial"/>
                <a:cs typeface="Arial"/>
              </a:rPr>
              <a:t>$63K. </a:t>
            </a:r>
            <a:endParaRPr lang="en-US" sz="40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793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USC Career Center Template 1</Template>
  <TotalTime>4423</TotalTime>
  <Words>1234</Words>
  <Application>Microsoft Office PowerPoint</Application>
  <PresentationFormat>On-screen Show (4:3)</PresentationFormat>
  <Paragraphs>306</Paragraphs>
  <Slides>48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48</vt:i4>
      </vt:variant>
    </vt:vector>
  </HeadingPairs>
  <TitlesOfParts>
    <vt:vector size="58" baseType="lpstr">
      <vt:lpstr>Arial</vt:lpstr>
      <vt:lpstr>Arial Narrow</vt:lpstr>
      <vt:lpstr>Calibri</vt:lpstr>
      <vt:lpstr>Calibri Light</vt:lpstr>
      <vt:lpstr>Impact</vt:lpstr>
      <vt:lpstr>Wingdings</vt:lpstr>
      <vt:lpstr>2_Custom Design</vt:lpstr>
      <vt:lpstr>1_Custom Design</vt:lpstr>
      <vt:lpstr>Custom Design</vt:lpstr>
      <vt:lpstr>Office Theme</vt:lpstr>
      <vt:lpstr>PowerPoint Presentation</vt:lpstr>
      <vt:lpstr>Our Mission</vt:lpstr>
      <vt:lpstr>How does the Career Center help?</vt:lpstr>
      <vt:lpstr>Pop Quiz!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xperiential Education</vt:lpstr>
      <vt:lpstr>What does Experiential Education look like?</vt:lpstr>
      <vt:lpstr>What is a resume?</vt:lpstr>
      <vt:lpstr>What is a resume?</vt:lpstr>
      <vt:lpstr>Pop Quiz #2!</vt:lpstr>
      <vt:lpstr>Resume Appearance</vt:lpstr>
      <vt:lpstr>Resume Components</vt:lpstr>
      <vt:lpstr>Header</vt:lpstr>
      <vt:lpstr>Objective</vt:lpstr>
      <vt:lpstr>Education</vt:lpstr>
      <vt:lpstr>Related Coursework</vt:lpstr>
      <vt:lpstr>Skills</vt:lpstr>
      <vt:lpstr>PowerPoint Presentation</vt:lpstr>
      <vt:lpstr>Experience</vt:lpstr>
      <vt:lpstr>Building Your Bullet Points…</vt:lpstr>
      <vt:lpstr>Additional Categories</vt:lpstr>
      <vt:lpstr>Let’s Review…</vt:lpstr>
      <vt:lpstr>What is </vt:lpstr>
      <vt:lpstr>Handshake Resume Approval</vt:lpstr>
      <vt:lpstr>PowerPoint Presentation</vt:lpstr>
      <vt:lpstr>PowerPoint Presentation</vt:lpstr>
      <vt:lpstr>The Importance of Networking</vt:lpstr>
      <vt:lpstr>Know Your Goal</vt:lpstr>
      <vt:lpstr>Researching Employers Attending the Fair</vt:lpstr>
      <vt:lpstr>Prepare your Pitch</vt:lpstr>
      <vt:lpstr>Prepare to Make a Good Impression</vt:lpstr>
      <vt:lpstr>Career Fair Employer Log</vt:lpstr>
      <vt:lpstr>Think Ahead!</vt:lpstr>
      <vt:lpstr>Make a Good Impression</vt:lpstr>
      <vt:lpstr>Sample Questions to Ask Employers</vt:lpstr>
      <vt:lpstr>Suit Up!</vt:lpstr>
      <vt:lpstr>Always Follow Up</vt:lpstr>
      <vt:lpstr>PowerPoint Presentation</vt:lpstr>
      <vt:lpstr>PowerPoint Presentation</vt:lpstr>
      <vt:lpstr>Come visit us!</vt:lpstr>
      <vt:lpstr>Thank you! 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Derrick Steward</dc:creator>
  <cp:lastModifiedBy>KINNIBURGH, KATHRYN</cp:lastModifiedBy>
  <cp:revision>196</cp:revision>
  <cp:lastPrinted>2016-05-12T14:34:17Z</cp:lastPrinted>
  <dcterms:created xsi:type="dcterms:W3CDTF">2013-09-26T19:10:17Z</dcterms:created>
  <dcterms:modified xsi:type="dcterms:W3CDTF">2017-09-06T13:33:23Z</dcterms:modified>
</cp:coreProperties>
</file>

<file path=docProps/thumbnail.jpeg>
</file>